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58" r:id="rId4"/>
    <p:sldId id="260" r:id="rId5"/>
    <p:sldId id="268" r:id="rId6"/>
    <p:sldId id="269" r:id="rId7"/>
    <p:sldId id="271" r:id="rId8"/>
    <p:sldId id="272" r:id="rId9"/>
    <p:sldId id="270" r:id="rId10"/>
    <p:sldId id="267" r:id="rId11"/>
    <p:sldId id="261" r:id="rId12"/>
    <p:sldId id="262" r:id="rId13"/>
    <p:sldId id="263" r:id="rId14"/>
    <p:sldId id="264" r:id="rId15"/>
    <p:sldId id="265" r:id="rId16"/>
    <p:sldId id="266" r:id="rId17"/>
    <p:sldId id="278" r:id="rId18"/>
    <p:sldId id="279" r:id="rId19"/>
    <p:sldId id="273" r:id="rId20"/>
    <p:sldId id="280" r:id="rId21"/>
    <p:sldId id="274" r:id="rId22"/>
    <p:sldId id="281" r:id="rId23"/>
    <p:sldId id="275" r:id="rId24"/>
    <p:sldId id="282" r:id="rId25"/>
    <p:sldId id="276" r:id="rId26"/>
    <p:sldId id="288" r:id="rId27"/>
    <p:sldId id="283" r:id="rId28"/>
    <p:sldId id="277" r:id="rId29"/>
    <p:sldId id="289" r:id="rId30"/>
    <p:sldId id="290" r:id="rId31"/>
    <p:sldId id="292" r:id="rId32"/>
    <p:sldId id="293" r:id="rId33"/>
    <p:sldId id="285" r:id="rId34"/>
    <p:sldId id="291" r:id="rId35"/>
    <p:sldId id="284" r:id="rId36"/>
    <p:sldId id="286" r:id="rId37"/>
    <p:sldId id="287"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E7B991-D472-4DA8-BA92-0950B5EE14AC}" type="datetimeFigureOut">
              <a:rPr lang="en-US" smtClean="0"/>
              <a:pPr/>
              <a:t>4/12/2018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CD7FA6-9529-403E-A009-47672EBAED3A}" type="slidenum">
              <a:rPr lang="en-US" smtClean="0"/>
              <a:pPr/>
              <a:t>‹#›</a:t>
            </a:fld>
            <a:endParaRPr lang="en-US"/>
          </a:p>
        </p:txBody>
      </p:sp>
    </p:spTree>
    <p:extLst>
      <p:ext uri="{BB962C8B-B14F-4D97-AF65-F5344CB8AC3E}">
        <p14:creationId xmlns:p14="http://schemas.microsoft.com/office/powerpoint/2010/main" val="1515330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it is necessary to PESTEL</a:t>
            </a:r>
            <a:endParaRPr lang="en-US" dirty="0"/>
          </a:p>
        </p:txBody>
      </p:sp>
      <p:sp>
        <p:nvSpPr>
          <p:cNvPr id="4" name="Slide Number Placeholder 3"/>
          <p:cNvSpPr>
            <a:spLocks noGrp="1"/>
          </p:cNvSpPr>
          <p:nvPr>
            <p:ph type="sldNum" sz="quarter" idx="10"/>
          </p:nvPr>
        </p:nvSpPr>
        <p:spPr/>
        <p:txBody>
          <a:bodyPr/>
          <a:lstStyle/>
          <a:p>
            <a:fld id="{B2CD7FA6-9529-403E-A009-47672EBAED3A}" type="slidenum">
              <a:rPr lang="en-US" smtClean="0"/>
              <a:pPr/>
              <a:t>10</a:t>
            </a:fld>
            <a:endParaRPr lang="en-US"/>
          </a:p>
        </p:txBody>
      </p:sp>
    </p:spTree>
    <p:extLst>
      <p:ext uri="{BB962C8B-B14F-4D97-AF65-F5344CB8AC3E}">
        <p14:creationId xmlns:p14="http://schemas.microsoft.com/office/powerpoint/2010/main" val="2185799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CD7FA6-9529-403E-A009-47672EBAED3A}" type="slidenum">
              <a:rPr lang="en-US" smtClean="0"/>
              <a:pPr/>
              <a:t>28</a:t>
            </a:fld>
            <a:endParaRPr lang="en-US"/>
          </a:p>
        </p:txBody>
      </p:sp>
    </p:spTree>
    <p:extLst>
      <p:ext uri="{BB962C8B-B14F-4D97-AF65-F5344CB8AC3E}">
        <p14:creationId xmlns:p14="http://schemas.microsoft.com/office/powerpoint/2010/main" val="1760573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3FAC75-111B-4CFB-A089-77F5E4B093E2}"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3FAC75-111B-4CFB-A089-77F5E4B093E2}"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3FAC75-111B-4CFB-A089-77F5E4B093E2}"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3FAC75-111B-4CFB-A089-77F5E4B093E2}"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3FAC75-111B-4CFB-A089-77F5E4B093E2}"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3FAC75-111B-4CFB-A089-77F5E4B093E2}"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3FAC75-111B-4CFB-A089-77F5E4B093E2}"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3FAC75-111B-4CFB-A089-77F5E4B093E2}"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FAC75-111B-4CFB-A089-77F5E4B093E2}"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3FAC75-111B-4CFB-A089-77F5E4B093E2}"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3FAC75-111B-4CFB-A089-77F5E4B093E2}"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EA4A-6703-4B3D-8D40-0F47B1125F6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3FAC75-111B-4CFB-A089-77F5E4B093E2}" type="datetimeFigureOut">
              <a:rPr lang="en-US" smtClean="0"/>
              <a:pPr/>
              <a:t>4/12/2018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BEA4A-6703-4B3D-8D40-0F47B1125F6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2012books.lardbucket.org/books/international-business-opportunities-and-challenges-in-a-flattening-world/section_12.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2012books.lardbucket.org/books/international-business-opportunities-and-challenges-in-a-flattening-world/section_12.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3276600"/>
          </a:xfrm>
        </p:spPr>
        <p:txBody>
          <a:bodyPr>
            <a:normAutofit fontScale="90000"/>
          </a:bodyPr>
          <a:lstStyle/>
          <a:p>
            <a:r>
              <a:rPr lang="en-US" b="1" dirty="0">
                <a:solidFill>
                  <a:srgbClr val="FFC000"/>
                </a:solidFill>
              </a:rPr>
              <a:t>Chapter </a:t>
            </a:r>
            <a:r>
              <a:rPr lang="en-US" b="1" dirty="0" smtClean="0">
                <a:solidFill>
                  <a:srgbClr val="FFC000"/>
                </a:solidFill>
              </a:rPr>
              <a:t>8</a:t>
            </a:r>
            <a:br>
              <a:rPr lang="en-US" b="1" dirty="0" smtClean="0">
                <a:solidFill>
                  <a:srgbClr val="FFC000"/>
                </a:solidFill>
              </a:rPr>
            </a:br>
            <a:r>
              <a:rPr lang="en-US" b="1" dirty="0" smtClean="0">
                <a:solidFill>
                  <a:srgbClr val="FFC000"/>
                </a:solidFill>
              </a:rPr>
              <a:t/>
            </a:r>
            <a:br>
              <a:rPr lang="en-US" b="1" dirty="0" smtClean="0">
                <a:solidFill>
                  <a:srgbClr val="FFC000"/>
                </a:solidFill>
              </a:rPr>
            </a:br>
            <a:r>
              <a:rPr lang="en-US" b="1" dirty="0" smtClean="0">
                <a:solidFill>
                  <a:schemeClr val="tx2">
                    <a:lumMod val="60000"/>
                    <a:lumOff val="40000"/>
                  </a:schemeClr>
                </a:solidFill>
              </a:rPr>
              <a:t>International Business: </a:t>
            </a:r>
            <a:r>
              <a:rPr lang="en-US" b="1" dirty="0" smtClean="0">
                <a:solidFill>
                  <a:srgbClr val="FF0000"/>
                </a:solidFill>
              </a:rPr>
              <a:t>Opportunities and Challenges in a Flattening World</a:t>
            </a:r>
            <a:r>
              <a:rPr lang="en-US" b="1" dirty="0" smtClean="0"/>
              <a:t> </a:t>
            </a:r>
            <a:endParaRPr lang="en-US" dirty="0"/>
          </a:p>
        </p:txBody>
      </p:sp>
      <p:sp>
        <p:nvSpPr>
          <p:cNvPr id="3" name="Subtitle 2"/>
          <p:cNvSpPr>
            <a:spLocks noGrp="1"/>
          </p:cNvSpPr>
          <p:nvPr>
            <p:ph type="subTitle" idx="1"/>
          </p:nvPr>
        </p:nvSpPr>
        <p:spPr>
          <a:xfrm>
            <a:off x="1219200" y="3962400"/>
            <a:ext cx="6400800" cy="1752600"/>
          </a:xfrm>
        </p:spPr>
        <p:txBody>
          <a:bodyPr/>
          <a:lstStyle/>
          <a:p>
            <a:r>
              <a:rPr lang="en-US" b="1" dirty="0">
                <a:solidFill>
                  <a:srgbClr val="92D050"/>
                </a:solidFill>
              </a:rPr>
              <a:t>International Expansion and Global Market Opportunity </a:t>
            </a:r>
            <a:r>
              <a:rPr lang="en-US" b="1" dirty="0" smtClean="0">
                <a:solidFill>
                  <a:srgbClr val="92D050"/>
                </a:solidFill>
              </a:rPr>
              <a:t>Assessment</a:t>
            </a:r>
          </a:p>
          <a:p>
            <a:r>
              <a:rPr lang="en-US" b="1" dirty="0" err="1" smtClean="0">
                <a:solidFill>
                  <a:schemeClr val="accent5">
                    <a:lumMod val="75000"/>
                  </a:schemeClr>
                </a:solidFill>
              </a:rPr>
              <a:t>Mahmoud</a:t>
            </a:r>
            <a:r>
              <a:rPr lang="en-US" b="1" dirty="0" smtClean="0">
                <a:solidFill>
                  <a:schemeClr val="accent5">
                    <a:lumMod val="75000"/>
                  </a:schemeClr>
                </a:solidFill>
              </a:rPr>
              <a:t> S. </a:t>
            </a:r>
            <a:r>
              <a:rPr lang="en-US" b="1" dirty="0" err="1" smtClean="0">
                <a:solidFill>
                  <a:schemeClr val="accent5">
                    <a:lumMod val="75000"/>
                  </a:schemeClr>
                </a:solidFill>
              </a:rPr>
              <a:t>Monsef</a:t>
            </a:r>
            <a:r>
              <a:rPr lang="en-US" b="1" dirty="0" smtClean="0">
                <a:solidFill>
                  <a:schemeClr val="accent5">
                    <a:lumMod val="75000"/>
                  </a:schemeClr>
                </a:solidFill>
              </a:rPr>
              <a:t> PhD</a:t>
            </a:r>
            <a:endParaRPr lang="en-US" dirty="0">
              <a:solidFill>
                <a:schemeClr val="accent5">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PESTEL analysis</a:t>
            </a:r>
            <a:endParaRPr lang="en-US" dirty="0"/>
          </a:p>
        </p:txBody>
      </p:sp>
      <p:sp>
        <p:nvSpPr>
          <p:cNvPr id="3" name="Content Placeholder 2"/>
          <p:cNvSpPr>
            <a:spLocks noGrp="1"/>
          </p:cNvSpPr>
          <p:nvPr>
            <p:ph idx="1"/>
          </p:nvPr>
        </p:nvSpPr>
        <p:spPr/>
        <p:txBody>
          <a:bodyPr/>
          <a:lstStyle/>
          <a:p>
            <a:pPr lvl="0"/>
            <a:r>
              <a:rPr lang="en-US" dirty="0" smtClean="0">
                <a:solidFill>
                  <a:srgbClr val="C00000"/>
                </a:solidFill>
              </a:rPr>
              <a:t>Importing is a stealth form of international entry</a:t>
            </a:r>
            <a:r>
              <a:rPr lang="en-US" dirty="0" smtClean="0"/>
              <a:t>, </a:t>
            </a:r>
            <a:r>
              <a:rPr lang="en-US" dirty="0" smtClean="0">
                <a:solidFill>
                  <a:srgbClr val="00B050"/>
                </a:solidFill>
              </a:rPr>
              <a:t>because the factors that favor globalization can also lead to a higher level of imports, and</a:t>
            </a:r>
          </a:p>
          <a:p>
            <a:pPr lvl="0"/>
            <a:r>
              <a:rPr lang="en-US" dirty="0" smtClean="0"/>
              <a:t> </a:t>
            </a:r>
            <a:r>
              <a:rPr lang="en-US" dirty="0" smtClean="0">
                <a:solidFill>
                  <a:srgbClr val="00B0F0"/>
                </a:solidFill>
              </a:rPr>
              <a:t>inputs can be sourced from anywhere they have either the </a:t>
            </a:r>
            <a:r>
              <a:rPr lang="en-US" dirty="0" smtClean="0">
                <a:solidFill>
                  <a:schemeClr val="accent6">
                    <a:lumMod val="75000"/>
                  </a:schemeClr>
                </a:solidFill>
              </a:rPr>
              <a:t>lowest cost, highest quality, or some combination of these characteristics.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Political</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lvl="1"/>
            <a:r>
              <a:rPr lang="en-US" dirty="0" smtClean="0">
                <a:solidFill>
                  <a:srgbClr val="00B050"/>
                </a:solidFill>
              </a:rPr>
              <a:t>How stable is the political environment in the prospective country?</a:t>
            </a:r>
            <a:endParaRPr lang="en-US" sz="2400" dirty="0" smtClean="0">
              <a:solidFill>
                <a:srgbClr val="00B050"/>
              </a:solidFill>
            </a:endParaRPr>
          </a:p>
          <a:p>
            <a:pPr lvl="1"/>
            <a:r>
              <a:rPr lang="en-US" dirty="0" smtClean="0">
                <a:solidFill>
                  <a:schemeClr val="accent6">
                    <a:lumMod val="50000"/>
                  </a:schemeClr>
                </a:solidFill>
              </a:rPr>
              <a:t>What are the local taxation policies? How do these affect your business?</a:t>
            </a:r>
            <a:endParaRPr lang="en-US" sz="2400" dirty="0" smtClean="0">
              <a:solidFill>
                <a:schemeClr val="accent6">
                  <a:lumMod val="50000"/>
                </a:schemeClr>
              </a:solidFill>
            </a:endParaRPr>
          </a:p>
          <a:p>
            <a:pPr lvl="1"/>
            <a:r>
              <a:rPr lang="en-US" dirty="0" smtClean="0">
                <a:solidFill>
                  <a:srgbClr val="FF0000"/>
                </a:solidFill>
              </a:rPr>
              <a:t>Is the government involved in trading agreements, </a:t>
            </a:r>
            <a:r>
              <a:rPr lang="en-US" dirty="0" smtClean="0">
                <a:solidFill>
                  <a:srgbClr val="00B0F0"/>
                </a:solidFill>
              </a:rPr>
              <a:t>such as the European Union (EU), the North American Free Trade Agreement (NAFTA), </a:t>
            </a:r>
            <a:r>
              <a:rPr lang="en-US" dirty="0" smtClean="0">
                <a:solidFill>
                  <a:schemeClr val="accent3">
                    <a:lumMod val="75000"/>
                  </a:schemeClr>
                </a:solidFill>
              </a:rPr>
              <a:t>or the Association of Southeast Asian Nations (ASEAN)?</a:t>
            </a:r>
            <a:endParaRPr lang="en-US" sz="2400" dirty="0" smtClean="0">
              <a:solidFill>
                <a:schemeClr val="accent3">
                  <a:lumMod val="75000"/>
                </a:schemeClr>
              </a:solidFill>
            </a:endParaRPr>
          </a:p>
          <a:p>
            <a:pPr lvl="1"/>
            <a:r>
              <a:rPr lang="en-US" dirty="0" smtClean="0">
                <a:solidFill>
                  <a:schemeClr val="accent2">
                    <a:lumMod val="60000"/>
                    <a:lumOff val="40000"/>
                  </a:schemeClr>
                </a:solidFill>
              </a:rPr>
              <a:t>What are the country’s foreign-trade regulations?</a:t>
            </a:r>
            <a:endParaRPr lang="en-US" sz="2400" dirty="0" smtClean="0">
              <a:solidFill>
                <a:schemeClr val="accent2">
                  <a:lumMod val="60000"/>
                  <a:lumOff val="40000"/>
                </a:schemeClr>
              </a:solidFill>
            </a:endParaRPr>
          </a:p>
          <a:p>
            <a:pPr lvl="1"/>
            <a:r>
              <a:rPr lang="en-US" dirty="0" smtClean="0">
                <a:solidFill>
                  <a:schemeClr val="accent4">
                    <a:lumMod val="75000"/>
                  </a:schemeClr>
                </a:solidFill>
              </a:rPr>
              <a:t>What are the country’s social-welfare policies?</a:t>
            </a:r>
            <a:endParaRPr lang="en-US" sz="2400" dirty="0" smtClean="0">
              <a:solidFill>
                <a:schemeClr val="accent4">
                  <a:lumMod val="75000"/>
                </a:schemeClr>
              </a:solidFill>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Economic</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lvl="1"/>
            <a:r>
              <a:rPr lang="en-US" dirty="0" smtClean="0">
                <a:solidFill>
                  <a:schemeClr val="accent2">
                    <a:lumMod val="60000"/>
                    <a:lumOff val="40000"/>
                  </a:schemeClr>
                </a:solidFill>
              </a:rPr>
              <a:t>What are the current and forecast interest rates?</a:t>
            </a:r>
            <a:endParaRPr lang="en-US" sz="2400" dirty="0" smtClean="0">
              <a:solidFill>
                <a:schemeClr val="accent2">
                  <a:lumMod val="60000"/>
                  <a:lumOff val="40000"/>
                </a:schemeClr>
              </a:solidFill>
            </a:endParaRPr>
          </a:p>
          <a:p>
            <a:pPr lvl="1"/>
            <a:r>
              <a:rPr lang="en-US" dirty="0" smtClean="0">
                <a:solidFill>
                  <a:srgbClr val="FFC000"/>
                </a:solidFill>
              </a:rPr>
              <a:t>What is the current level of inflation in the prospective country? </a:t>
            </a:r>
            <a:r>
              <a:rPr lang="en-US" dirty="0" smtClean="0">
                <a:solidFill>
                  <a:schemeClr val="accent3">
                    <a:lumMod val="75000"/>
                  </a:schemeClr>
                </a:solidFill>
              </a:rPr>
              <a:t>What is it forecast to be? </a:t>
            </a:r>
            <a:r>
              <a:rPr lang="en-US" dirty="0" smtClean="0">
                <a:solidFill>
                  <a:schemeClr val="accent6">
                    <a:lumMod val="75000"/>
                  </a:schemeClr>
                </a:solidFill>
              </a:rPr>
              <a:t>How does this affect the possible growth of your market?</a:t>
            </a:r>
            <a:endParaRPr lang="en-US" sz="2400" dirty="0" smtClean="0">
              <a:solidFill>
                <a:schemeClr val="accent6">
                  <a:lumMod val="75000"/>
                </a:schemeClr>
              </a:solidFill>
            </a:endParaRPr>
          </a:p>
          <a:p>
            <a:pPr lvl="1"/>
            <a:r>
              <a:rPr lang="en-US" dirty="0" smtClean="0">
                <a:solidFill>
                  <a:srgbClr val="00B050"/>
                </a:solidFill>
              </a:rPr>
              <a:t>What are local employment levels per capita, and how are they changing?</a:t>
            </a:r>
            <a:endParaRPr lang="en-US" sz="2400" dirty="0" smtClean="0">
              <a:solidFill>
                <a:srgbClr val="00B050"/>
              </a:solidFill>
            </a:endParaRPr>
          </a:p>
          <a:p>
            <a:pPr lvl="1"/>
            <a:r>
              <a:rPr lang="en-US" dirty="0" smtClean="0">
                <a:solidFill>
                  <a:srgbClr val="7030A0"/>
                </a:solidFill>
              </a:rPr>
              <a:t>What are the long-term prospects for the country’s economy, gross domestic product (GDP) per capita, </a:t>
            </a:r>
            <a:r>
              <a:rPr lang="en-US" dirty="0" smtClean="0">
                <a:solidFill>
                  <a:srgbClr val="FF0000"/>
                </a:solidFill>
              </a:rPr>
              <a:t>and other economic factors?</a:t>
            </a:r>
          </a:p>
          <a:p>
            <a:pPr lvl="1"/>
            <a:r>
              <a:rPr lang="en-US" dirty="0" smtClean="0">
                <a:solidFill>
                  <a:schemeClr val="accent3">
                    <a:lumMod val="75000"/>
                  </a:schemeClr>
                </a:solidFill>
              </a:rPr>
              <a:t>What are the current exchange rates between critical markets, </a:t>
            </a:r>
            <a:r>
              <a:rPr lang="en-US" dirty="0" smtClean="0">
                <a:solidFill>
                  <a:schemeClr val="accent4">
                    <a:lumMod val="75000"/>
                  </a:schemeClr>
                </a:solidFill>
              </a:rPr>
              <a:t>and how will they affect production and distribution of your goods?</a:t>
            </a:r>
            <a:endParaRPr lang="en-US" sz="2400" dirty="0" smtClean="0">
              <a:solidFill>
                <a:schemeClr val="accent4">
                  <a:lumMod val="75000"/>
                </a:schemeClr>
              </a:solidFill>
            </a:endParaRPr>
          </a:p>
          <a:p>
            <a:pPr lvl="1"/>
            <a:endParaRPr lang="en-US" sz="24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Socio cultural</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lvl="1"/>
            <a:r>
              <a:rPr lang="en-US" dirty="0" smtClean="0">
                <a:solidFill>
                  <a:srgbClr val="FFC000"/>
                </a:solidFill>
              </a:rPr>
              <a:t>What are the local lifestyle trends?</a:t>
            </a:r>
            <a:endParaRPr lang="en-US" sz="2400" dirty="0" smtClean="0">
              <a:solidFill>
                <a:srgbClr val="FFC000"/>
              </a:solidFill>
            </a:endParaRPr>
          </a:p>
          <a:p>
            <a:pPr lvl="1"/>
            <a:r>
              <a:rPr lang="en-US" dirty="0" smtClean="0">
                <a:solidFill>
                  <a:schemeClr val="accent4">
                    <a:lumMod val="75000"/>
                  </a:schemeClr>
                </a:solidFill>
              </a:rPr>
              <a:t>What are the country’s current demographics, and how are they changing?</a:t>
            </a:r>
            <a:endParaRPr lang="en-US" sz="2400" dirty="0" smtClean="0">
              <a:solidFill>
                <a:schemeClr val="accent4">
                  <a:lumMod val="75000"/>
                </a:schemeClr>
              </a:solidFill>
            </a:endParaRPr>
          </a:p>
          <a:p>
            <a:pPr lvl="1"/>
            <a:r>
              <a:rPr lang="en-US" dirty="0" smtClean="0">
                <a:solidFill>
                  <a:schemeClr val="accent3">
                    <a:lumMod val="75000"/>
                  </a:schemeClr>
                </a:solidFill>
              </a:rPr>
              <a:t>What is the level and distribution of education and income?</a:t>
            </a:r>
            <a:endParaRPr lang="en-US" sz="2400" dirty="0" smtClean="0">
              <a:solidFill>
                <a:schemeClr val="accent3">
                  <a:lumMod val="75000"/>
                </a:schemeClr>
              </a:solidFill>
            </a:endParaRPr>
          </a:p>
          <a:p>
            <a:pPr lvl="1"/>
            <a:r>
              <a:rPr lang="en-US" dirty="0" smtClean="0">
                <a:solidFill>
                  <a:srgbClr val="C00000"/>
                </a:solidFill>
              </a:rPr>
              <a:t>What are the dominant local religions, and what influence do they have on consumer attitudes and opinions?</a:t>
            </a:r>
            <a:endParaRPr lang="en-US" sz="2400" dirty="0" smtClean="0">
              <a:solidFill>
                <a:srgbClr val="C00000"/>
              </a:solidFill>
            </a:endParaRPr>
          </a:p>
          <a:p>
            <a:pPr lvl="1"/>
            <a:r>
              <a:rPr lang="en-US" dirty="0" smtClean="0">
                <a:solidFill>
                  <a:srgbClr val="00B050"/>
                </a:solidFill>
              </a:rPr>
              <a:t>What is the level of consumerism, and what are the popular attitudes toward it?</a:t>
            </a:r>
            <a:endParaRPr lang="en-US" sz="2400" dirty="0" smtClean="0">
              <a:solidFill>
                <a:srgbClr val="00B050"/>
              </a:solidFill>
            </a:endParaRPr>
          </a:p>
          <a:p>
            <a:pPr lvl="1"/>
            <a:r>
              <a:rPr lang="en-US" dirty="0" smtClean="0">
                <a:solidFill>
                  <a:schemeClr val="accent6">
                    <a:lumMod val="75000"/>
                  </a:schemeClr>
                </a:solidFill>
              </a:rPr>
              <a:t>What legislation could affect corporate social policies </a:t>
            </a:r>
            <a:r>
              <a:rPr lang="en-US" dirty="0" smtClean="0"/>
              <a:t>(</a:t>
            </a:r>
            <a:r>
              <a:rPr lang="en-US" dirty="0" smtClean="0">
                <a:solidFill>
                  <a:srgbClr val="7030A0"/>
                </a:solidFill>
              </a:rPr>
              <a:t>e.g., domestic-partner benefits or maternity and paternity leave)?</a:t>
            </a:r>
            <a:endParaRPr lang="en-US" sz="2400" dirty="0" smtClean="0">
              <a:solidFill>
                <a:srgbClr val="7030A0"/>
              </a:solidFill>
            </a:endParaRPr>
          </a:p>
          <a:p>
            <a:r>
              <a:rPr lang="en-US" dirty="0" smtClean="0">
                <a:solidFill>
                  <a:srgbClr val="FF0000"/>
                </a:solidFill>
              </a:rPr>
              <a:t>What are the attitudes toward work and leisure</a:t>
            </a:r>
            <a:endParaRPr lang="en-US"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Technological</a:t>
            </a:r>
            <a:endParaRPr lang="en-US" dirty="0">
              <a:solidFill>
                <a:srgbClr val="FF0000"/>
              </a:solidFill>
            </a:endParaRPr>
          </a:p>
        </p:txBody>
      </p:sp>
      <p:sp>
        <p:nvSpPr>
          <p:cNvPr id="3" name="Content Placeholder 2"/>
          <p:cNvSpPr>
            <a:spLocks noGrp="1"/>
          </p:cNvSpPr>
          <p:nvPr>
            <p:ph idx="1"/>
          </p:nvPr>
        </p:nvSpPr>
        <p:spPr/>
        <p:txBody>
          <a:bodyPr>
            <a:normAutofit/>
          </a:bodyPr>
          <a:lstStyle/>
          <a:p>
            <a:pPr lvl="1"/>
            <a:r>
              <a:rPr lang="en-US" dirty="0" smtClean="0">
                <a:solidFill>
                  <a:srgbClr val="0070C0"/>
                </a:solidFill>
              </a:rPr>
              <a:t>To what level do the local government and industry fund research, and are those levels changing?</a:t>
            </a:r>
            <a:endParaRPr lang="en-US" sz="2400" dirty="0" smtClean="0">
              <a:solidFill>
                <a:srgbClr val="0070C0"/>
              </a:solidFill>
            </a:endParaRPr>
          </a:p>
          <a:p>
            <a:pPr lvl="1"/>
            <a:r>
              <a:rPr lang="en-US" dirty="0" smtClean="0">
                <a:solidFill>
                  <a:srgbClr val="FF0000"/>
                </a:solidFill>
              </a:rPr>
              <a:t>What is the local government’s and industry’s level of interest and focus on technology?</a:t>
            </a:r>
            <a:endParaRPr lang="en-US" sz="2400" dirty="0" smtClean="0">
              <a:solidFill>
                <a:srgbClr val="FF0000"/>
              </a:solidFill>
            </a:endParaRPr>
          </a:p>
          <a:p>
            <a:pPr lvl="1"/>
            <a:r>
              <a:rPr lang="en-US" dirty="0" smtClean="0">
                <a:solidFill>
                  <a:schemeClr val="accent4">
                    <a:lumMod val="60000"/>
                    <a:lumOff val="40000"/>
                  </a:schemeClr>
                </a:solidFill>
              </a:rPr>
              <a:t>How mature is the technology?</a:t>
            </a:r>
            <a:endParaRPr lang="en-US" sz="2400" dirty="0" smtClean="0">
              <a:solidFill>
                <a:schemeClr val="accent4">
                  <a:lumMod val="60000"/>
                  <a:lumOff val="40000"/>
                </a:schemeClr>
              </a:solidFill>
            </a:endParaRPr>
          </a:p>
          <a:p>
            <a:pPr lvl="1"/>
            <a:r>
              <a:rPr lang="en-US" dirty="0" smtClean="0">
                <a:solidFill>
                  <a:srgbClr val="00B050"/>
                </a:solidFill>
              </a:rPr>
              <a:t>What is the status of intellectual property issues in the local environment?</a:t>
            </a:r>
            <a:endParaRPr lang="en-US" sz="2400" dirty="0" smtClean="0">
              <a:solidFill>
                <a:srgbClr val="00B050"/>
              </a:solidFill>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Environmental</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lvl="1"/>
            <a:r>
              <a:rPr lang="en-US" dirty="0" smtClean="0">
                <a:solidFill>
                  <a:srgbClr val="7030A0"/>
                </a:solidFill>
              </a:rPr>
              <a:t>What are the local environmental issues?</a:t>
            </a:r>
            <a:endParaRPr lang="en-US" sz="2400" dirty="0" smtClean="0">
              <a:solidFill>
                <a:srgbClr val="7030A0"/>
              </a:solidFill>
            </a:endParaRPr>
          </a:p>
          <a:p>
            <a:pPr lvl="1"/>
            <a:r>
              <a:rPr lang="en-US" dirty="0" smtClean="0">
                <a:solidFill>
                  <a:srgbClr val="C00000"/>
                </a:solidFill>
              </a:rPr>
              <a:t>Are there any pending ecological or environmental issues relevant to your industry?</a:t>
            </a:r>
            <a:endParaRPr lang="en-US" sz="2400" dirty="0" smtClean="0">
              <a:solidFill>
                <a:srgbClr val="C00000"/>
              </a:solidFill>
            </a:endParaRPr>
          </a:p>
          <a:p>
            <a:pPr lvl="1"/>
            <a:r>
              <a:rPr lang="en-US" dirty="0" smtClean="0">
                <a:solidFill>
                  <a:srgbClr val="00B050"/>
                </a:solidFill>
              </a:rPr>
              <a:t>How do the activities of international activist groups (e.g., Greenpeace, Earth First!, and People for the Ethical Treatment of Animals [PETA]) affect your business?</a:t>
            </a:r>
            <a:endParaRPr lang="en-US" sz="2400" dirty="0" smtClean="0">
              <a:solidFill>
                <a:srgbClr val="00B050"/>
              </a:solidFill>
            </a:endParaRPr>
          </a:p>
          <a:p>
            <a:pPr lvl="1"/>
            <a:r>
              <a:rPr lang="en-US" dirty="0" smtClean="0">
                <a:solidFill>
                  <a:srgbClr val="0070C0"/>
                </a:solidFill>
              </a:rPr>
              <a:t>Are there environmental-protection laws?</a:t>
            </a:r>
            <a:endParaRPr lang="en-US" sz="2400" dirty="0" smtClean="0">
              <a:solidFill>
                <a:srgbClr val="0070C0"/>
              </a:solidFill>
            </a:endParaRPr>
          </a:p>
          <a:p>
            <a:pPr lvl="1"/>
            <a:r>
              <a:rPr lang="en-US" dirty="0" smtClean="0">
                <a:solidFill>
                  <a:schemeClr val="accent3">
                    <a:lumMod val="75000"/>
                  </a:schemeClr>
                </a:solidFill>
              </a:rPr>
              <a:t>What are the regulations regarding waste disposal and energy consumption?</a:t>
            </a:r>
            <a:endParaRPr lang="en-US" sz="2400" dirty="0" smtClean="0">
              <a:solidFill>
                <a:schemeClr val="accent3">
                  <a:lumMod val="75000"/>
                </a:schemeClr>
              </a:solidFill>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solidFill>
                  <a:srgbClr val="FF0000"/>
                </a:solidFill>
              </a:rPr>
              <a:t>Legal</a:t>
            </a:r>
            <a:endParaRPr lang="en-US" dirty="0">
              <a:solidFill>
                <a:srgbClr val="FF0000"/>
              </a:solidFill>
            </a:endParaRPr>
          </a:p>
        </p:txBody>
      </p:sp>
      <p:sp>
        <p:nvSpPr>
          <p:cNvPr id="3" name="Content Placeholder 2"/>
          <p:cNvSpPr>
            <a:spLocks noGrp="1"/>
          </p:cNvSpPr>
          <p:nvPr>
            <p:ph idx="1"/>
          </p:nvPr>
        </p:nvSpPr>
        <p:spPr/>
        <p:txBody>
          <a:bodyPr/>
          <a:lstStyle/>
          <a:p>
            <a:pPr lvl="1"/>
            <a:r>
              <a:rPr lang="en-US" dirty="0" smtClean="0">
                <a:solidFill>
                  <a:srgbClr val="7030A0"/>
                </a:solidFill>
              </a:rPr>
              <a:t>What are the local government’s regulations regarding monopolies and private property?</a:t>
            </a:r>
            <a:endParaRPr lang="en-US" sz="2400" dirty="0" smtClean="0">
              <a:solidFill>
                <a:srgbClr val="7030A0"/>
              </a:solidFill>
            </a:endParaRPr>
          </a:p>
          <a:p>
            <a:pPr lvl="1"/>
            <a:r>
              <a:rPr lang="en-US" dirty="0" smtClean="0">
                <a:solidFill>
                  <a:srgbClr val="FF0000"/>
                </a:solidFill>
              </a:rPr>
              <a:t>Does intellectual property have legal protections?</a:t>
            </a:r>
            <a:endParaRPr lang="en-US" sz="2400" dirty="0" smtClean="0">
              <a:solidFill>
                <a:srgbClr val="FF0000"/>
              </a:solidFill>
            </a:endParaRPr>
          </a:p>
          <a:p>
            <a:pPr lvl="1"/>
            <a:r>
              <a:rPr lang="en-US" dirty="0" smtClean="0">
                <a:solidFill>
                  <a:srgbClr val="00B0F0"/>
                </a:solidFill>
              </a:rPr>
              <a:t>Are there relevant consumer laws?</a:t>
            </a:r>
            <a:endParaRPr lang="en-US" sz="2400" dirty="0" smtClean="0">
              <a:solidFill>
                <a:srgbClr val="00B0F0"/>
              </a:solidFill>
            </a:endParaRPr>
          </a:p>
          <a:p>
            <a:pPr lvl="1"/>
            <a:r>
              <a:rPr lang="en-US" dirty="0" smtClean="0">
                <a:solidFill>
                  <a:schemeClr val="accent2">
                    <a:lumMod val="60000"/>
                    <a:lumOff val="40000"/>
                  </a:schemeClr>
                </a:solidFill>
              </a:rPr>
              <a:t>What is the status of employment, health and safety, and product safety laws?</a:t>
            </a:r>
            <a:endParaRPr lang="en-US" sz="2400" dirty="0" smtClean="0">
              <a:solidFill>
                <a:schemeClr val="accent2">
                  <a:lumMod val="60000"/>
                  <a:lumOff val="40000"/>
                </a:schemeClr>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p>
        </p:txBody>
      </p:sp>
      <p:sp>
        <p:nvSpPr>
          <p:cNvPr id="3" name="Content Placeholder 2"/>
          <p:cNvSpPr>
            <a:spLocks noGrp="1"/>
          </p:cNvSpPr>
          <p:nvPr>
            <p:ph idx="1"/>
          </p:nvPr>
        </p:nvSpPr>
        <p:spPr/>
        <p:txBody>
          <a:bodyPr/>
          <a:lstStyle/>
          <a:p>
            <a:pPr lvl="0"/>
            <a:r>
              <a:rPr lang="en-US" dirty="0" smtClean="0"/>
              <a:t>T</a:t>
            </a:r>
            <a:r>
              <a:rPr lang="en-US" dirty="0" smtClean="0">
                <a:solidFill>
                  <a:srgbClr val="0070C0"/>
                </a:solidFill>
              </a:rPr>
              <a:t>he five most common modes of international-market entry are </a:t>
            </a:r>
            <a:r>
              <a:rPr lang="en-US" dirty="0" smtClean="0">
                <a:solidFill>
                  <a:schemeClr val="accent6">
                    <a:lumMod val="75000"/>
                  </a:schemeClr>
                </a:solidFill>
              </a:rPr>
              <a:t>exporting, licensing, partnering, acquisition, and Greenfield venturing.</a:t>
            </a:r>
          </a:p>
          <a:p>
            <a:r>
              <a:rPr lang="en-US" dirty="0" smtClean="0">
                <a:solidFill>
                  <a:srgbClr val="00B050"/>
                </a:solidFill>
              </a:rPr>
              <a:t>Each of these entry vehicles has its own particular set of advantages and disadvantages. </a:t>
            </a:r>
            <a:endParaRPr lang="en-US" dirty="0">
              <a:solidFill>
                <a:srgbClr val="00B05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export</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0070C0"/>
                </a:solidFill>
              </a:rPr>
              <a:t>By choosing to export, a company can avoid the substantial costs of establishing its own operations in the new country,</a:t>
            </a:r>
          </a:p>
          <a:p>
            <a:r>
              <a:rPr lang="en-US" dirty="0" smtClean="0">
                <a:solidFill>
                  <a:srgbClr val="00B050"/>
                </a:solidFill>
              </a:rPr>
              <a:t> but it must find a way to market and distribute its goods in that country</a:t>
            </a:r>
            <a:endParaRPr lang="en-US" dirty="0">
              <a:solidFill>
                <a:srgbClr val="00B05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600200"/>
          <a:ext cx="8229600" cy="3435096"/>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Type of Entry</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C000"/>
                          </a:solidFill>
                          <a:latin typeface="Times New Roman"/>
                          <a:ea typeface="Times New Roman"/>
                          <a:cs typeface="Arial"/>
                        </a:rPr>
                        <a:t>Advantages</a:t>
                      </a:r>
                      <a:endParaRPr lang="en-US" sz="2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Disadvantages</a:t>
                      </a:r>
                      <a:endParaRPr lang="en-US" sz="2800" dirty="0">
                        <a:solidFill>
                          <a:srgbClr val="FFFF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800" dirty="0">
                          <a:solidFill>
                            <a:srgbClr val="00B050"/>
                          </a:solidFill>
                          <a:latin typeface="Times New Roman"/>
                          <a:ea typeface="Times New Roman"/>
                          <a:cs typeface="Arial"/>
                        </a:rPr>
                        <a:t>Exporting</a:t>
                      </a:r>
                      <a:endParaRPr lang="en-US" sz="2800" dirty="0">
                        <a:solidFill>
                          <a:srgbClr val="00B05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chemeClr val="accent6">
                              <a:lumMod val="75000"/>
                            </a:schemeClr>
                          </a:solidFill>
                          <a:latin typeface="Times New Roman"/>
                          <a:ea typeface="Times New Roman"/>
                          <a:cs typeface="Arial"/>
                        </a:rPr>
                        <a:t>Fast entry, </a:t>
                      </a:r>
                      <a:endParaRPr lang="en-US" sz="2800" dirty="0" smtClean="0">
                        <a:solidFill>
                          <a:schemeClr val="accent6">
                            <a:lumMod val="75000"/>
                          </a:schemeClr>
                        </a:solidFill>
                        <a:latin typeface="Times New Roman"/>
                        <a:ea typeface="Times New Roman"/>
                        <a:cs typeface="Arial"/>
                      </a:endParaRPr>
                    </a:p>
                    <a:p>
                      <a:pPr marL="0" marR="0">
                        <a:lnSpc>
                          <a:spcPct val="115000"/>
                        </a:lnSpc>
                        <a:spcBef>
                          <a:spcPts val="0"/>
                        </a:spcBef>
                        <a:spcAft>
                          <a:spcPts val="0"/>
                        </a:spcAft>
                      </a:pPr>
                      <a:r>
                        <a:rPr lang="en-US" sz="2800" dirty="0" smtClean="0">
                          <a:solidFill>
                            <a:schemeClr val="accent6">
                              <a:lumMod val="75000"/>
                            </a:schemeClr>
                          </a:solidFill>
                          <a:latin typeface="Times New Roman"/>
                          <a:ea typeface="Times New Roman"/>
                          <a:cs typeface="Arial"/>
                        </a:rPr>
                        <a:t>low </a:t>
                      </a:r>
                      <a:r>
                        <a:rPr lang="en-US" sz="2800" dirty="0">
                          <a:solidFill>
                            <a:schemeClr val="accent6">
                              <a:lumMod val="75000"/>
                            </a:schemeClr>
                          </a:solidFill>
                          <a:latin typeface="Times New Roman"/>
                          <a:ea typeface="Times New Roman"/>
                          <a:cs typeface="Arial"/>
                        </a:rPr>
                        <a:t>risk</a:t>
                      </a:r>
                      <a:endParaRPr lang="en-US" sz="2800" dirty="0">
                        <a:solidFill>
                          <a:schemeClr val="accent6">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chemeClr val="bg2">
                              <a:lumMod val="50000"/>
                            </a:schemeClr>
                          </a:solidFill>
                          <a:latin typeface="Times New Roman"/>
                          <a:ea typeface="Times New Roman"/>
                          <a:cs typeface="Arial"/>
                        </a:rPr>
                        <a:t>Low control, low local knowledge, potential negative environmental impact of transportation</a:t>
                      </a:r>
                      <a:endParaRPr lang="en-US" sz="2800" dirty="0">
                        <a:solidFill>
                          <a:schemeClr val="bg2">
                            <a:lumMod val="50000"/>
                          </a:schemeClr>
                        </a:solidFill>
                        <a:latin typeface="Calibri"/>
                        <a:ea typeface="Calibri"/>
                        <a:cs typeface="Arial"/>
                      </a:endParaRPr>
                    </a:p>
                  </a:txBody>
                  <a:tcPr marL="0" marR="0" marT="0" marB="0"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What’s in It for Me?</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lvl="0"/>
            <a:r>
              <a:rPr lang="en-US" dirty="0" smtClean="0">
                <a:solidFill>
                  <a:srgbClr val="FFC000"/>
                </a:solidFill>
              </a:rPr>
              <a:t>What </a:t>
            </a:r>
            <a:r>
              <a:rPr lang="en-US" dirty="0">
                <a:solidFill>
                  <a:srgbClr val="FFC000"/>
                </a:solidFill>
              </a:rPr>
              <a:t>are the inputs into global strategic move choices?</a:t>
            </a:r>
          </a:p>
          <a:p>
            <a:pPr lvl="0"/>
            <a:r>
              <a:rPr lang="en-US" dirty="0">
                <a:solidFill>
                  <a:srgbClr val="00B050"/>
                </a:solidFill>
              </a:rPr>
              <a:t>What are the components of PESTEL analysis and the factors that favor globalization?</a:t>
            </a:r>
          </a:p>
          <a:p>
            <a:pPr lvl="0"/>
            <a:r>
              <a:rPr lang="en-US" dirty="0">
                <a:solidFill>
                  <a:srgbClr val="7030A0"/>
                </a:solidFill>
              </a:rPr>
              <a:t>What are the traditional entry modes for international expansion?</a:t>
            </a:r>
          </a:p>
          <a:p>
            <a:pPr lvl="0"/>
            <a:r>
              <a:rPr lang="en-US" dirty="0">
                <a:solidFill>
                  <a:schemeClr val="accent6">
                    <a:lumMod val="75000"/>
                  </a:schemeClr>
                </a:solidFill>
              </a:rPr>
              <a:t>How can you use the CAGE model of market assessment?</a:t>
            </a:r>
          </a:p>
          <a:p>
            <a:pPr lvl="0"/>
            <a:r>
              <a:rPr lang="en-US" dirty="0">
                <a:solidFill>
                  <a:schemeClr val="accent2">
                    <a:lumMod val="75000"/>
                  </a:schemeClr>
                </a:solidFill>
              </a:rPr>
              <a:t>What is the importance of and inputs into scenario analysis?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license or franchise</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solidFill>
                  <a:srgbClr val="00B050"/>
                </a:solidFill>
              </a:rPr>
              <a:t>By choosing to license or franchise its offerings, a firm lowers its financial risks but </a:t>
            </a:r>
          </a:p>
          <a:p>
            <a:r>
              <a:rPr lang="en-US" dirty="0" smtClean="0">
                <a:solidFill>
                  <a:schemeClr val="accent6">
                    <a:lumMod val="75000"/>
                  </a:schemeClr>
                </a:solidFill>
              </a:rPr>
              <a:t>also gives up control over the manufacturing and marketing of its products in the new country.</a:t>
            </a:r>
            <a:endParaRPr lang="en-US" dirty="0">
              <a:solidFill>
                <a:schemeClr val="accent6">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600200"/>
          <a:ext cx="8229600" cy="3925824"/>
        </p:xfrm>
        <a:graphic>
          <a:graphicData uri="http://schemas.openxmlformats.org/drawingml/2006/table">
            <a:tbl>
              <a:tblPr firstRow="1" bandRow="1">
                <a:tableStyleId>{5C22544A-7EE6-4342-B048-85BDC9FD1C3A}</a:tableStyleId>
              </a:tblPr>
              <a:tblGrid>
                <a:gridCol w="2743200"/>
                <a:gridCol w="2362200"/>
                <a:gridCol w="3124200"/>
              </a:tblGrid>
              <a:tr h="370840">
                <a:tc>
                  <a:txBody>
                    <a:bodyPr/>
                    <a:lstStyle/>
                    <a:p>
                      <a:pPr marL="0" marR="0" algn="ctr">
                        <a:lnSpc>
                          <a:spcPct val="115000"/>
                        </a:lnSpc>
                        <a:spcBef>
                          <a:spcPts val="0"/>
                        </a:spcBef>
                        <a:spcAft>
                          <a:spcPts val="0"/>
                        </a:spcAft>
                      </a:pPr>
                      <a:r>
                        <a:rPr lang="en-US" sz="2800" b="1" dirty="0">
                          <a:solidFill>
                            <a:srgbClr val="92D050"/>
                          </a:solidFill>
                          <a:latin typeface="Times New Roman"/>
                          <a:ea typeface="Times New Roman"/>
                          <a:cs typeface="Arial"/>
                        </a:rPr>
                        <a:t>Type of Entry</a:t>
                      </a:r>
                      <a:endParaRPr lang="en-US" sz="2800" dirty="0">
                        <a:solidFill>
                          <a:srgbClr val="92D05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Advantages</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C00000"/>
                          </a:solidFill>
                          <a:latin typeface="Times New Roman"/>
                          <a:ea typeface="Times New Roman"/>
                          <a:cs typeface="Arial"/>
                        </a:rPr>
                        <a:t>Disadvantages</a:t>
                      </a:r>
                      <a:endParaRPr lang="en-US" sz="2800" dirty="0">
                        <a:solidFill>
                          <a:srgbClr val="C000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800" dirty="0">
                          <a:solidFill>
                            <a:srgbClr val="00B0F0"/>
                          </a:solidFill>
                          <a:latin typeface="Times New Roman"/>
                          <a:ea typeface="Times New Roman"/>
                          <a:cs typeface="Arial"/>
                        </a:rPr>
                        <a:t>Licensing and Franchising</a:t>
                      </a:r>
                      <a:endParaRPr lang="en-US" sz="2800" dirty="0">
                        <a:solidFill>
                          <a:srgbClr val="00B0F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FF0000"/>
                          </a:solidFill>
                          <a:latin typeface="Times New Roman"/>
                          <a:ea typeface="Times New Roman"/>
                          <a:cs typeface="Arial"/>
                        </a:rPr>
                        <a:t>Fast entry, </a:t>
                      </a:r>
                      <a:endParaRPr lang="en-US" sz="2800" dirty="0" smtClean="0">
                        <a:solidFill>
                          <a:srgbClr val="FF000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FF0000"/>
                          </a:solidFill>
                          <a:latin typeface="Times New Roman"/>
                          <a:ea typeface="Times New Roman"/>
                          <a:cs typeface="Arial"/>
                        </a:rPr>
                        <a:t>low </a:t>
                      </a:r>
                      <a:r>
                        <a:rPr lang="en-US" sz="2800" dirty="0">
                          <a:solidFill>
                            <a:srgbClr val="FF0000"/>
                          </a:solidFill>
                          <a:latin typeface="Times New Roman"/>
                          <a:ea typeface="Times New Roman"/>
                          <a:cs typeface="Arial"/>
                        </a:rPr>
                        <a:t>cost, </a:t>
                      </a:r>
                      <a:endParaRPr lang="en-US" sz="2800" dirty="0" smtClean="0">
                        <a:solidFill>
                          <a:srgbClr val="FF000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FF0000"/>
                          </a:solidFill>
                          <a:latin typeface="Times New Roman"/>
                          <a:ea typeface="Times New Roman"/>
                          <a:cs typeface="Arial"/>
                        </a:rPr>
                        <a:t>low </a:t>
                      </a:r>
                      <a:r>
                        <a:rPr lang="en-US" sz="2800" dirty="0">
                          <a:solidFill>
                            <a:srgbClr val="FF0000"/>
                          </a:solidFill>
                          <a:latin typeface="Times New Roman"/>
                          <a:ea typeface="Times New Roman"/>
                          <a:cs typeface="Arial"/>
                        </a:rPr>
                        <a:t>risk</a:t>
                      </a:r>
                      <a:endParaRPr lang="en-US" sz="2800" dirty="0">
                        <a:solidFill>
                          <a:srgbClr val="FF0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00B050"/>
                          </a:solidFill>
                          <a:latin typeface="Times New Roman"/>
                          <a:ea typeface="Times New Roman"/>
                          <a:cs typeface="Arial"/>
                        </a:rPr>
                        <a:t>Less control, licensee may become a competitor, </a:t>
                      </a:r>
                      <a:endParaRPr lang="en-US" sz="2800" dirty="0" smtClean="0">
                        <a:solidFill>
                          <a:srgbClr val="00B05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00B050"/>
                          </a:solidFill>
                          <a:latin typeface="Times New Roman"/>
                          <a:ea typeface="Times New Roman"/>
                          <a:cs typeface="Arial"/>
                        </a:rPr>
                        <a:t>legal </a:t>
                      </a:r>
                      <a:r>
                        <a:rPr lang="en-US" sz="2800" dirty="0">
                          <a:solidFill>
                            <a:srgbClr val="00B050"/>
                          </a:solidFill>
                          <a:latin typeface="Times New Roman"/>
                          <a:ea typeface="Times New Roman"/>
                          <a:cs typeface="Arial"/>
                        </a:rPr>
                        <a:t>and regulatory environment (IP and contract law) must be sound</a:t>
                      </a:r>
                      <a:endParaRPr lang="en-US" sz="2800" dirty="0">
                        <a:solidFill>
                          <a:srgbClr val="00B050"/>
                        </a:solidFill>
                        <a:latin typeface="Calibri"/>
                        <a:ea typeface="Calibri"/>
                        <a:cs typeface="Arial"/>
                      </a:endParaRPr>
                    </a:p>
                  </a:txBody>
                  <a:tcPr marL="0" marR="0" marT="0" marB="0" anchor="ct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Partnerships and strategic alliances</a:t>
            </a:r>
            <a:endParaRPr lang="en-US" dirty="0">
              <a:solidFill>
                <a:schemeClr val="accent6">
                  <a:lumMod val="75000"/>
                </a:schemeClr>
              </a:solidFill>
            </a:endParaRPr>
          </a:p>
        </p:txBody>
      </p:sp>
      <p:sp>
        <p:nvSpPr>
          <p:cNvPr id="3" name="Content Placeholder 2"/>
          <p:cNvSpPr>
            <a:spLocks noGrp="1"/>
          </p:cNvSpPr>
          <p:nvPr>
            <p:ph idx="1"/>
          </p:nvPr>
        </p:nvSpPr>
        <p:spPr/>
        <p:txBody>
          <a:bodyPr>
            <a:normAutofit fontScale="85000" lnSpcReduction="10000"/>
          </a:bodyPr>
          <a:lstStyle/>
          <a:p>
            <a:r>
              <a:rPr lang="en-US" dirty="0" smtClean="0">
                <a:solidFill>
                  <a:srgbClr val="00B050"/>
                </a:solidFill>
              </a:rPr>
              <a:t>Partnerships and strategic alliances reduce the amount of investment that a company needs to make because the costs are shared with the partner. </a:t>
            </a:r>
          </a:p>
          <a:p>
            <a:r>
              <a:rPr lang="en-US" dirty="0" smtClean="0">
                <a:solidFill>
                  <a:srgbClr val="7030A0"/>
                </a:solidFill>
              </a:rPr>
              <a:t>Partnerships are also helpful to make the new entrant appear to be more local because it enters the market with a local partner. </a:t>
            </a:r>
          </a:p>
          <a:p>
            <a:r>
              <a:rPr lang="en-US" dirty="0" smtClean="0">
                <a:solidFill>
                  <a:srgbClr val="FF0000"/>
                </a:solidFill>
              </a:rPr>
              <a:t>But the overall costs of partnerships and alliances are higher than exporting, licensing, or franchising, and </a:t>
            </a:r>
            <a:r>
              <a:rPr lang="en-US" dirty="0" smtClean="0">
                <a:solidFill>
                  <a:schemeClr val="accent3">
                    <a:lumMod val="75000"/>
                  </a:schemeClr>
                </a:solidFill>
              </a:rPr>
              <a:t>there is a potential for integration problems between the corporate cultures of the partners.</a:t>
            </a:r>
            <a:endParaRPr lang="en-US" dirty="0">
              <a:solidFill>
                <a:schemeClr val="accent3">
                  <a:lumMod val="7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600200"/>
          <a:ext cx="8229600" cy="4416552"/>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Type of Entry</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Advantages</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Disadvantages</a:t>
                      </a:r>
                      <a:endParaRPr lang="en-US" sz="2800" dirty="0">
                        <a:solidFill>
                          <a:srgbClr val="FFFF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800" dirty="0">
                          <a:solidFill>
                            <a:srgbClr val="FF0000"/>
                          </a:solidFill>
                          <a:latin typeface="Times New Roman"/>
                          <a:ea typeface="Times New Roman"/>
                          <a:cs typeface="Arial"/>
                        </a:rPr>
                        <a:t>Partnering and Strategic Alliance</a:t>
                      </a:r>
                      <a:endParaRPr lang="en-US" sz="2800" dirty="0">
                        <a:solidFill>
                          <a:srgbClr val="FF0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0070C0"/>
                          </a:solidFill>
                          <a:latin typeface="Times New Roman"/>
                          <a:ea typeface="Times New Roman"/>
                          <a:cs typeface="Arial"/>
                        </a:rPr>
                        <a:t>Shared costs reduce investment needed, </a:t>
                      </a:r>
                      <a:endParaRPr lang="en-US" sz="2800" dirty="0" smtClean="0">
                        <a:solidFill>
                          <a:srgbClr val="0070C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0070C0"/>
                          </a:solidFill>
                          <a:latin typeface="Times New Roman"/>
                          <a:ea typeface="Times New Roman"/>
                          <a:cs typeface="Arial"/>
                        </a:rPr>
                        <a:t>reduced </a:t>
                      </a:r>
                      <a:r>
                        <a:rPr lang="en-US" sz="2800" dirty="0">
                          <a:solidFill>
                            <a:srgbClr val="0070C0"/>
                          </a:solidFill>
                          <a:latin typeface="Times New Roman"/>
                          <a:ea typeface="Times New Roman"/>
                          <a:cs typeface="Arial"/>
                        </a:rPr>
                        <a:t>risk, </a:t>
                      </a:r>
                      <a:endParaRPr lang="en-US" sz="2800" dirty="0" smtClean="0">
                        <a:solidFill>
                          <a:srgbClr val="0070C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0070C0"/>
                          </a:solidFill>
                          <a:latin typeface="Times New Roman"/>
                          <a:ea typeface="Times New Roman"/>
                          <a:cs typeface="Arial"/>
                        </a:rPr>
                        <a:t>seen </a:t>
                      </a:r>
                      <a:r>
                        <a:rPr lang="en-US" sz="2800" dirty="0">
                          <a:solidFill>
                            <a:srgbClr val="0070C0"/>
                          </a:solidFill>
                          <a:latin typeface="Times New Roman"/>
                          <a:ea typeface="Times New Roman"/>
                          <a:cs typeface="Arial"/>
                        </a:rPr>
                        <a:t>as local entity</a:t>
                      </a:r>
                      <a:endParaRPr lang="en-US" sz="2800" dirty="0">
                        <a:solidFill>
                          <a:srgbClr val="0070C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FF0000"/>
                          </a:solidFill>
                          <a:latin typeface="Times New Roman"/>
                          <a:ea typeface="Times New Roman"/>
                          <a:cs typeface="Arial"/>
                        </a:rPr>
                        <a:t>Higher cost than exporting, licensing, or franchising; integration problems between two corporate cultures</a:t>
                      </a:r>
                      <a:endParaRPr lang="en-US" sz="2800" dirty="0">
                        <a:solidFill>
                          <a:srgbClr val="FF0000"/>
                        </a:solidFill>
                        <a:latin typeface="Calibri"/>
                        <a:ea typeface="Calibri"/>
                        <a:cs typeface="Arial"/>
                      </a:endParaRPr>
                    </a:p>
                  </a:txBody>
                  <a:tcPr marL="0" marR="0" marT="0" marB="0" anchor="ct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Acquisitions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0070C0"/>
                </a:solidFill>
              </a:rPr>
              <a:t>Acquisitions enable fast entry and less risk from the standpoint that the operations are established and known, </a:t>
            </a:r>
          </a:p>
          <a:p>
            <a:r>
              <a:rPr lang="en-US" dirty="0" smtClean="0">
                <a:solidFill>
                  <a:srgbClr val="00B050"/>
                </a:solidFill>
              </a:rPr>
              <a:t>but they can be expensive and may result in integration issues of the acquired firm to the home office.</a:t>
            </a:r>
            <a:endParaRPr lang="en-US" dirty="0">
              <a:solidFill>
                <a:srgbClr val="00B05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600200"/>
          <a:ext cx="8229600" cy="24536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Type of Entry</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Advantages</a:t>
                      </a:r>
                      <a:endParaRPr lang="en-US" sz="2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FF00"/>
                          </a:solidFill>
                          <a:latin typeface="Times New Roman"/>
                          <a:ea typeface="Times New Roman"/>
                          <a:cs typeface="Arial"/>
                        </a:rPr>
                        <a:t>Disadvantages</a:t>
                      </a:r>
                      <a:endParaRPr lang="en-US" sz="2800" dirty="0">
                        <a:solidFill>
                          <a:srgbClr val="FFFF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800" dirty="0">
                          <a:solidFill>
                            <a:schemeClr val="accent5">
                              <a:lumMod val="75000"/>
                            </a:schemeClr>
                          </a:solidFill>
                          <a:latin typeface="Times New Roman"/>
                          <a:ea typeface="Times New Roman"/>
                          <a:cs typeface="Arial"/>
                        </a:rPr>
                        <a:t>Acquisition</a:t>
                      </a:r>
                      <a:endParaRPr lang="en-US" sz="2800" dirty="0">
                        <a:solidFill>
                          <a:schemeClr val="accent5">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chemeClr val="accent6">
                              <a:lumMod val="75000"/>
                            </a:schemeClr>
                          </a:solidFill>
                          <a:latin typeface="Times New Roman"/>
                          <a:ea typeface="Times New Roman"/>
                          <a:cs typeface="Arial"/>
                        </a:rPr>
                        <a:t>Fast entry</a:t>
                      </a:r>
                      <a:r>
                        <a:rPr lang="en-US" sz="2800" dirty="0" smtClean="0">
                          <a:solidFill>
                            <a:schemeClr val="accent6">
                              <a:lumMod val="75000"/>
                            </a:schemeClr>
                          </a:solidFill>
                          <a:latin typeface="Times New Roman"/>
                          <a:ea typeface="Times New Roman"/>
                          <a:cs typeface="Arial"/>
                        </a:rPr>
                        <a:t>;</a:t>
                      </a:r>
                    </a:p>
                    <a:p>
                      <a:pPr marL="0" marR="0">
                        <a:lnSpc>
                          <a:spcPct val="115000"/>
                        </a:lnSpc>
                        <a:spcBef>
                          <a:spcPts val="0"/>
                        </a:spcBef>
                        <a:spcAft>
                          <a:spcPts val="0"/>
                        </a:spcAft>
                      </a:pPr>
                      <a:r>
                        <a:rPr lang="en-US" sz="2800" dirty="0" smtClean="0">
                          <a:solidFill>
                            <a:schemeClr val="accent6">
                              <a:lumMod val="75000"/>
                            </a:schemeClr>
                          </a:solidFill>
                          <a:latin typeface="Times New Roman"/>
                          <a:ea typeface="Times New Roman"/>
                          <a:cs typeface="Arial"/>
                        </a:rPr>
                        <a:t> </a:t>
                      </a:r>
                      <a:r>
                        <a:rPr lang="en-US" sz="2800" dirty="0">
                          <a:solidFill>
                            <a:schemeClr val="accent6">
                              <a:lumMod val="75000"/>
                            </a:schemeClr>
                          </a:solidFill>
                          <a:latin typeface="Times New Roman"/>
                          <a:ea typeface="Times New Roman"/>
                          <a:cs typeface="Arial"/>
                        </a:rPr>
                        <a:t>known, established operations</a:t>
                      </a:r>
                      <a:endParaRPr lang="en-US" sz="2800" dirty="0">
                        <a:solidFill>
                          <a:schemeClr val="accent6">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0070C0"/>
                          </a:solidFill>
                          <a:latin typeface="Times New Roman"/>
                          <a:ea typeface="Times New Roman"/>
                          <a:cs typeface="Arial"/>
                        </a:rPr>
                        <a:t>High cost, integration issues with home office</a:t>
                      </a:r>
                      <a:endParaRPr lang="en-US" sz="2800" dirty="0">
                        <a:solidFill>
                          <a:srgbClr val="0070C0"/>
                        </a:solidFill>
                        <a:latin typeface="Calibri"/>
                        <a:ea typeface="Calibri"/>
                        <a:cs typeface="Arial"/>
                      </a:endParaRPr>
                    </a:p>
                  </a:txBody>
                  <a:tcPr marL="0" marR="0" marT="0" marB="0" anchor="ct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Greenfield ventures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solidFill>
                  <a:srgbClr val="7030A0"/>
                </a:solidFill>
              </a:rPr>
              <a:t>The process of establishing of a new, wholly owned subsidiary (also called a Greenfield venture)</a:t>
            </a:r>
            <a:r>
              <a:rPr lang="en-US" dirty="0" smtClean="0">
                <a:solidFill>
                  <a:srgbClr val="92D050"/>
                </a:solidFill>
              </a:rPr>
              <a:t> is often complex and potentially costly, </a:t>
            </a:r>
          </a:p>
          <a:p>
            <a:r>
              <a:rPr lang="en-US" dirty="0" smtClean="0">
                <a:solidFill>
                  <a:schemeClr val="accent6">
                    <a:lumMod val="75000"/>
                  </a:schemeClr>
                </a:solidFill>
              </a:rPr>
              <a:t>but it affords the firm maximum control and has the most potential to provide above-average returns.</a:t>
            </a:r>
            <a:r>
              <a:rPr lang="en-US" dirty="0" smtClean="0"/>
              <a:t> </a:t>
            </a:r>
            <a:endParaRPr lang="en-US" dirty="0">
              <a:solidFill>
                <a:schemeClr val="accent3">
                  <a:lumMod val="7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Greenfield ventures</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solidFill>
                  <a:schemeClr val="accent5">
                    <a:lumMod val="75000"/>
                  </a:schemeClr>
                </a:solidFill>
              </a:rPr>
              <a:t>The costs and risks are high given the costs of establishing a new business operation in a new country</a:t>
            </a:r>
            <a:r>
              <a:rPr lang="en-US" dirty="0" smtClean="0"/>
              <a:t>. </a:t>
            </a:r>
          </a:p>
          <a:p>
            <a:r>
              <a:rPr lang="en-US" dirty="0" smtClean="0">
                <a:solidFill>
                  <a:srgbClr val="FF0000"/>
                </a:solidFill>
              </a:rPr>
              <a:t>The firm may have to acquire the knowledge and expertise of the existing market </a:t>
            </a:r>
            <a:r>
              <a:rPr lang="en-US" dirty="0" smtClean="0">
                <a:solidFill>
                  <a:srgbClr val="0070C0"/>
                </a:solidFill>
              </a:rPr>
              <a:t>by hiring either host-country nationals—possibly from competitive firms—or costly consultants</a:t>
            </a:r>
            <a:r>
              <a:rPr lang="en-US" dirty="0" smtClean="0"/>
              <a:t>.</a:t>
            </a:r>
          </a:p>
          <a:p>
            <a:r>
              <a:rPr lang="en-US" dirty="0" smtClean="0"/>
              <a:t> </a:t>
            </a:r>
            <a:r>
              <a:rPr lang="en-US" dirty="0" smtClean="0">
                <a:solidFill>
                  <a:schemeClr val="accent3">
                    <a:lumMod val="75000"/>
                  </a:schemeClr>
                </a:solidFill>
              </a:rPr>
              <a:t>An advantage is that the firm retains control of all its operations.</a:t>
            </a:r>
            <a:endParaRPr lang="en-US" dirty="0">
              <a:solidFill>
                <a:srgbClr val="7030A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International-Expansion Entry Modes</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600200"/>
          <a:ext cx="8229600" cy="3435096"/>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gn="ctr">
                        <a:lnSpc>
                          <a:spcPct val="115000"/>
                        </a:lnSpc>
                        <a:spcBef>
                          <a:spcPts val="0"/>
                        </a:spcBef>
                        <a:spcAft>
                          <a:spcPts val="0"/>
                        </a:spcAft>
                      </a:pPr>
                      <a:r>
                        <a:rPr lang="en-US" sz="2800" b="1" dirty="0">
                          <a:solidFill>
                            <a:srgbClr val="FFC000"/>
                          </a:solidFill>
                          <a:latin typeface="Times New Roman"/>
                          <a:ea typeface="Times New Roman"/>
                          <a:cs typeface="Arial"/>
                        </a:rPr>
                        <a:t>Type of Entry</a:t>
                      </a:r>
                      <a:endParaRPr lang="en-US" sz="2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0000"/>
                          </a:solidFill>
                          <a:latin typeface="Times New Roman"/>
                          <a:ea typeface="Times New Roman"/>
                          <a:cs typeface="Arial"/>
                        </a:rPr>
                        <a:t>Advantages</a:t>
                      </a:r>
                      <a:endParaRPr lang="en-US" sz="2800" dirty="0">
                        <a:solidFill>
                          <a:srgbClr val="FF0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2800" b="1" dirty="0">
                          <a:solidFill>
                            <a:srgbClr val="FFC000"/>
                          </a:solidFill>
                          <a:latin typeface="Times New Roman"/>
                          <a:ea typeface="Times New Roman"/>
                          <a:cs typeface="Arial"/>
                        </a:rPr>
                        <a:t>Disadvantages</a:t>
                      </a:r>
                      <a:endParaRPr lang="en-US" sz="2800" dirty="0">
                        <a:solidFill>
                          <a:srgbClr val="FFC0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800" dirty="0">
                          <a:solidFill>
                            <a:schemeClr val="accent6">
                              <a:lumMod val="75000"/>
                            </a:schemeClr>
                          </a:solidFill>
                          <a:latin typeface="Times New Roman"/>
                          <a:ea typeface="Times New Roman"/>
                          <a:cs typeface="Arial"/>
                        </a:rPr>
                        <a:t>Greenfield Venture (Launch of a new, wholly owned subsidiary)</a:t>
                      </a:r>
                      <a:endParaRPr lang="en-US" sz="2800" dirty="0">
                        <a:solidFill>
                          <a:schemeClr val="accent6">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00B050"/>
                          </a:solidFill>
                          <a:latin typeface="Times New Roman"/>
                          <a:ea typeface="Times New Roman"/>
                          <a:cs typeface="Arial"/>
                        </a:rPr>
                        <a:t>Gain local market knowledge; </a:t>
                      </a:r>
                      <a:endParaRPr lang="en-US" sz="2800" dirty="0" smtClean="0">
                        <a:solidFill>
                          <a:srgbClr val="00B05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00B050"/>
                          </a:solidFill>
                          <a:latin typeface="Times New Roman"/>
                          <a:ea typeface="Times New Roman"/>
                          <a:cs typeface="Arial"/>
                        </a:rPr>
                        <a:t>can </a:t>
                      </a:r>
                      <a:r>
                        <a:rPr lang="en-US" sz="2800" dirty="0">
                          <a:solidFill>
                            <a:srgbClr val="00B050"/>
                          </a:solidFill>
                          <a:latin typeface="Times New Roman"/>
                          <a:ea typeface="Times New Roman"/>
                          <a:cs typeface="Arial"/>
                        </a:rPr>
                        <a:t>be seen as insider who employs locals; maximum control</a:t>
                      </a:r>
                      <a:endParaRPr lang="en-US" sz="2800" dirty="0">
                        <a:solidFill>
                          <a:srgbClr val="00B05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800" dirty="0">
                          <a:solidFill>
                            <a:srgbClr val="FFC000"/>
                          </a:solidFill>
                          <a:latin typeface="Times New Roman"/>
                          <a:ea typeface="Times New Roman"/>
                          <a:cs typeface="Arial"/>
                        </a:rPr>
                        <a:t>High cost</a:t>
                      </a:r>
                      <a:r>
                        <a:rPr lang="en-US" sz="2800" dirty="0" smtClean="0">
                          <a:solidFill>
                            <a:srgbClr val="FFC000"/>
                          </a:solidFill>
                          <a:latin typeface="Times New Roman"/>
                          <a:ea typeface="Times New Roman"/>
                          <a:cs typeface="Arial"/>
                        </a:rPr>
                        <a:t>,</a:t>
                      </a:r>
                    </a:p>
                    <a:p>
                      <a:pPr marL="0" marR="0">
                        <a:lnSpc>
                          <a:spcPct val="115000"/>
                        </a:lnSpc>
                        <a:spcBef>
                          <a:spcPts val="0"/>
                        </a:spcBef>
                        <a:spcAft>
                          <a:spcPts val="0"/>
                        </a:spcAft>
                      </a:pPr>
                      <a:r>
                        <a:rPr lang="en-US" sz="2800" dirty="0" smtClean="0">
                          <a:solidFill>
                            <a:srgbClr val="FFC000"/>
                          </a:solidFill>
                          <a:latin typeface="Times New Roman"/>
                          <a:ea typeface="Times New Roman"/>
                          <a:cs typeface="Arial"/>
                        </a:rPr>
                        <a:t> </a:t>
                      </a:r>
                      <a:r>
                        <a:rPr lang="en-US" sz="2800" dirty="0">
                          <a:solidFill>
                            <a:srgbClr val="FFC000"/>
                          </a:solidFill>
                          <a:latin typeface="Times New Roman"/>
                          <a:ea typeface="Times New Roman"/>
                          <a:cs typeface="Arial"/>
                        </a:rPr>
                        <a:t>high risk due to unknowns, </a:t>
                      </a:r>
                      <a:endParaRPr lang="en-US" sz="2800" dirty="0" smtClean="0">
                        <a:solidFill>
                          <a:srgbClr val="FFC000"/>
                        </a:solidFill>
                        <a:latin typeface="Times New Roman"/>
                        <a:ea typeface="Times New Roman"/>
                        <a:cs typeface="Arial"/>
                      </a:endParaRPr>
                    </a:p>
                    <a:p>
                      <a:pPr marL="0" marR="0">
                        <a:lnSpc>
                          <a:spcPct val="115000"/>
                        </a:lnSpc>
                        <a:spcBef>
                          <a:spcPts val="0"/>
                        </a:spcBef>
                        <a:spcAft>
                          <a:spcPts val="0"/>
                        </a:spcAft>
                      </a:pPr>
                      <a:r>
                        <a:rPr lang="en-US" sz="2800" dirty="0" smtClean="0">
                          <a:solidFill>
                            <a:srgbClr val="FFC000"/>
                          </a:solidFill>
                          <a:latin typeface="Times New Roman"/>
                          <a:ea typeface="Times New Roman"/>
                          <a:cs typeface="Arial"/>
                        </a:rPr>
                        <a:t>slow </a:t>
                      </a:r>
                      <a:r>
                        <a:rPr lang="en-US" sz="2800" dirty="0">
                          <a:solidFill>
                            <a:srgbClr val="FFC000"/>
                          </a:solidFill>
                          <a:latin typeface="Times New Roman"/>
                          <a:ea typeface="Times New Roman"/>
                          <a:cs typeface="Arial"/>
                        </a:rPr>
                        <a:t>entry due to setup time</a:t>
                      </a:r>
                      <a:endParaRPr lang="en-US" sz="2800" dirty="0">
                        <a:solidFill>
                          <a:srgbClr val="FFC000"/>
                        </a:solidFill>
                        <a:latin typeface="Calibri"/>
                        <a:ea typeface="Calibri"/>
                        <a:cs typeface="Arial"/>
                      </a:endParaRPr>
                    </a:p>
                  </a:txBody>
                  <a:tcPr marL="0" marR="0" marT="0" marB="0" anchor="ct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entry mode</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lvl="0"/>
            <a:r>
              <a:rPr lang="en-US" dirty="0" smtClean="0">
                <a:solidFill>
                  <a:schemeClr val="bg2">
                    <a:lumMod val="50000"/>
                  </a:schemeClr>
                </a:solidFill>
              </a:rPr>
              <a:t>Which entry mode a firm chooses also depends on the </a:t>
            </a:r>
            <a:r>
              <a:rPr lang="en-US" dirty="0" smtClean="0">
                <a:solidFill>
                  <a:srgbClr val="FF0000"/>
                </a:solidFill>
              </a:rPr>
              <a:t>firm’s size, financial strength, and the economic and regulatory conditions of the target country. </a:t>
            </a:r>
          </a:p>
          <a:p>
            <a:pPr lvl="0"/>
            <a:r>
              <a:rPr lang="en-US" dirty="0" smtClean="0">
                <a:solidFill>
                  <a:srgbClr val="0070C0"/>
                </a:solidFill>
              </a:rPr>
              <a:t>A small firm will likely begin with an export strategy. </a:t>
            </a:r>
          </a:p>
          <a:p>
            <a:pPr lvl="0"/>
            <a:r>
              <a:rPr lang="en-US" dirty="0" smtClean="0">
                <a:solidFill>
                  <a:srgbClr val="00B050"/>
                </a:solidFill>
              </a:rPr>
              <a:t>Large firms or firms with deep pockets might begin with an acquisition to gain quick access or to achieve economies of scale.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2012books.lardbucket.org/books/international-business-opportunities-and-challenges-in-a-flattening-world/section_12/65f2a09d53b90696f6264a0d3419d8ce.jpg"/>
          <p:cNvPicPr>
            <a:picLocks noGrp="1"/>
          </p:cNvPicPr>
          <p:nvPr>
            <p:ph idx="1"/>
          </p:nvPr>
        </p:nvPicPr>
        <p:blipFill>
          <a:blip r:embed="rId2" cstate="print"/>
          <a:srcRect/>
          <a:stretch>
            <a:fillRect/>
          </a:stretch>
        </p:blipFill>
        <p:spPr bwMode="auto">
          <a:xfrm>
            <a:off x="-381000" y="0"/>
            <a:ext cx="9067800" cy="7589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entry mode</a:t>
            </a:r>
            <a:endParaRPr lang="en-US" dirty="0"/>
          </a:p>
        </p:txBody>
      </p:sp>
      <p:sp>
        <p:nvSpPr>
          <p:cNvPr id="3" name="Content Placeholder 2"/>
          <p:cNvSpPr>
            <a:spLocks noGrp="1"/>
          </p:cNvSpPr>
          <p:nvPr>
            <p:ph idx="1"/>
          </p:nvPr>
        </p:nvSpPr>
        <p:spPr/>
        <p:txBody>
          <a:bodyPr/>
          <a:lstStyle/>
          <a:p>
            <a:pPr lvl="0"/>
            <a:r>
              <a:rPr lang="en-US" dirty="0" smtClean="0"/>
              <a:t> </a:t>
            </a:r>
            <a:r>
              <a:rPr lang="en-US" dirty="0" smtClean="0">
                <a:solidFill>
                  <a:schemeClr val="accent6">
                    <a:lumMod val="75000"/>
                  </a:schemeClr>
                </a:solidFill>
              </a:rPr>
              <a:t>If the target country has sound rule of law and strong adherence to business contracts,</a:t>
            </a:r>
          </a:p>
          <a:p>
            <a:pPr lvl="0"/>
            <a:r>
              <a:rPr lang="en-US" dirty="0" smtClean="0">
                <a:solidFill>
                  <a:schemeClr val="accent6">
                    <a:lumMod val="75000"/>
                  </a:schemeClr>
                </a:solidFill>
              </a:rPr>
              <a:t> </a:t>
            </a:r>
            <a:r>
              <a:rPr lang="en-US" dirty="0" smtClean="0">
                <a:solidFill>
                  <a:srgbClr val="00B050"/>
                </a:solidFill>
              </a:rPr>
              <a:t>licensing, franchising, or partnerships may be middle-of-the-road approaches</a:t>
            </a:r>
          </a:p>
          <a:p>
            <a:pPr lvl="0"/>
            <a:r>
              <a:rPr lang="en-US" dirty="0" smtClean="0">
                <a:solidFill>
                  <a:srgbClr val="00B050"/>
                </a:solidFill>
              </a:rPr>
              <a:t> </a:t>
            </a:r>
            <a:r>
              <a:rPr lang="en-US" dirty="0" smtClean="0">
                <a:solidFill>
                  <a:srgbClr val="7030A0"/>
                </a:solidFill>
              </a:rPr>
              <a:t>that are neither riskier nor more expensive than the other options.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The CAGE Framework</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The CAGE Framework</a:t>
            </a:r>
            <a:r>
              <a:rPr lang="en-US" dirty="0" smtClean="0"/>
              <a:t> </a:t>
            </a:r>
            <a:r>
              <a:rPr lang="en-US" dirty="0" smtClean="0">
                <a:solidFill>
                  <a:srgbClr val="FF0000"/>
                </a:solidFill>
              </a:rPr>
              <a:t>is an international strategy guru who offer businesses a way to evaluate countries in terms of the “distance” between them.</a:t>
            </a:r>
          </a:p>
          <a:p>
            <a:r>
              <a:rPr lang="en-US" dirty="0" smtClean="0">
                <a:solidFill>
                  <a:srgbClr val="00B050"/>
                </a:solidFill>
              </a:rPr>
              <a:t>distance is defined broadly to, include not only the physical geographic distance between countries </a:t>
            </a:r>
            <a:r>
              <a:rPr lang="en-US" dirty="0" smtClean="0">
                <a:solidFill>
                  <a:srgbClr val="7030A0"/>
                </a:solidFill>
              </a:rPr>
              <a:t>but also the cultural, administrative (currencies, trade agreements), and economic differences between them. </a:t>
            </a:r>
            <a:endParaRPr lang="en-US" dirty="0">
              <a:solidFill>
                <a:srgbClr val="7030A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The CAGE Framework</a:t>
            </a:r>
            <a:endParaRPr lang="en-US" dirty="0"/>
          </a:p>
        </p:txBody>
      </p:sp>
      <p:sp>
        <p:nvSpPr>
          <p:cNvPr id="3" name="Content Placeholder 2"/>
          <p:cNvSpPr>
            <a:spLocks noGrp="1"/>
          </p:cNvSpPr>
          <p:nvPr>
            <p:ph idx="1"/>
          </p:nvPr>
        </p:nvSpPr>
        <p:spPr/>
        <p:txBody>
          <a:bodyPr/>
          <a:lstStyle/>
          <a:p>
            <a:r>
              <a:rPr lang="en-US" dirty="0" smtClean="0">
                <a:solidFill>
                  <a:srgbClr val="FF0000"/>
                </a:solidFill>
              </a:rPr>
              <a:t>the CAGE (cultural, administrative, geographic, and economic) framework </a:t>
            </a:r>
            <a:r>
              <a:rPr lang="en-US" dirty="0" smtClean="0">
                <a:solidFill>
                  <a:srgbClr val="92D050"/>
                </a:solidFill>
              </a:rPr>
              <a:t>offers a broader view of distance </a:t>
            </a:r>
            <a:r>
              <a:rPr lang="en-US" dirty="0" smtClean="0">
                <a:solidFill>
                  <a:schemeClr val="accent6">
                    <a:lumMod val="75000"/>
                  </a:schemeClr>
                </a:solidFill>
              </a:rPr>
              <a:t>and provides another way of thinking about location </a:t>
            </a:r>
            <a:r>
              <a:rPr lang="en-US" dirty="0" smtClean="0">
                <a:solidFill>
                  <a:srgbClr val="7030A0"/>
                </a:solidFill>
              </a:rPr>
              <a:t>and the opportunities and concomitant risks associated with global arbitrage</a:t>
            </a:r>
            <a:endParaRPr lang="en-US" dirty="0">
              <a:solidFill>
                <a:srgbClr val="7030A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CAGE analysis</a:t>
            </a:r>
            <a:endParaRPr lang="en-US" dirty="0">
              <a:solidFill>
                <a:srgbClr val="FF0000"/>
              </a:solidFill>
            </a:endParaRPr>
          </a:p>
        </p:txBody>
      </p:sp>
      <p:sp>
        <p:nvSpPr>
          <p:cNvPr id="3" name="Content Placeholder 2"/>
          <p:cNvSpPr>
            <a:spLocks noGrp="1"/>
          </p:cNvSpPr>
          <p:nvPr>
            <p:ph idx="1"/>
          </p:nvPr>
        </p:nvSpPr>
        <p:spPr/>
        <p:txBody>
          <a:bodyPr>
            <a:normAutofit/>
          </a:bodyPr>
          <a:lstStyle/>
          <a:p>
            <a:pPr lvl="0"/>
            <a:r>
              <a:rPr lang="en-US" dirty="0" smtClean="0">
                <a:solidFill>
                  <a:srgbClr val="00B050"/>
                </a:solidFill>
              </a:rPr>
              <a:t>CAGE analysis asks you to compare a possible target market to a company’s home market on the dimensions of </a:t>
            </a:r>
            <a:r>
              <a:rPr lang="en-US" dirty="0" smtClean="0">
                <a:solidFill>
                  <a:schemeClr val="accent3">
                    <a:lumMod val="75000"/>
                  </a:schemeClr>
                </a:solidFill>
              </a:rPr>
              <a:t>culture</a:t>
            </a:r>
            <a:r>
              <a:rPr lang="en-US" dirty="0" smtClean="0">
                <a:solidFill>
                  <a:srgbClr val="00B050"/>
                </a:solidFill>
              </a:rPr>
              <a:t>, </a:t>
            </a:r>
            <a:r>
              <a:rPr lang="en-US" dirty="0" smtClean="0">
                <a:solidFill>
                  <a:srgbClr val="FF0000"/>
                </a:solidFill>
              </a:rPr>
              <a:t>administration</a:t>
            </a:r>
            <a:r>
              <a:rPr lang="en-US" dirty="0" smtClean="0">
                <a:solidFill>
                  <a:srgbClr val="00B050"/>
                </a:solidFill>
              </a:rPr>
              <a:t>, </a:t>
            </a:r>
            <a:r>
              <a:rPr lang="en-US" dirty="0" smtClean="0">
                <a:solidFill>
                  <a:schemeClr val="accent2">
                    <a:lumMod val="60000"/>
                    <a:lumOff val="40000"/>
                  </a:schemeClr>
                </a:solidFill>
              </a:rPr>
              <a:t>geography</a:t>
            </a:r>
            <a:r>
              <a:rPr lang="en-US" dirty="0" smtClean="0">
                <a:solidFill>
                  <a:srgbClr val="00B050"/>
                </a:solidFill>
              </a:rPr>
              <a:t>, and </a:t>
            </a:r>
            <a:r>
              <a:rPr lang="en-US" dirty="0" smtClean="0">
                <a:solidFill>
                  <a:schemeClr val="bg2">
                    <a:lumMod val="50000"/>
                  </a:schemeClr>
                </a:solidFill>
              </a:rPr>
              <a:t>economy</a:t>
            </a:r>
            <a:r>
              <a:rPr lang="en-US" dirty="0" smtClean="0">
                <a:solidFill>
                  <a:srgbClr val="00B050"/>
                </a:solidFill>
              </a:rPr>
              <a:t>.</a:t>
            </a:r>
          </a:p>
          <a:p>
            <a:pPr lvl="0"/>
            <a:r>
              <a:rPr lang="en-US" dirty="0" smtClean="0">
                <a:solidFill>
                  <a:srgbClr val="0070C0"/>
                </a:solidFill>
              </a:rPr>
              <a:t>CAGE analysis yields insights in the key differences between home and target markets and allows companies to assess the desirability of that market</a:t>
            </a:r>
            <a:r>
              <a:rPr lang="en-US" dirty="0" smtClean="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CAGE analysis</a:t>
            </a:r>
            <a:endParaRPr lang="en-US" dirty="0"/>
          </a:p>
        </p:txBody>
      </p:sp>
      <p:sp>
        <p:nvSpPr>
          <p:cNvPr id="3" name="Content Placeholder 2"/>
          <p:cNvSpPr>
            <a:spLocks noGrp="1"/>
          </p:cNvSpPr>
          <p:nvPr>
            <p:ph idx="1"/>
          </p:nvPr>
        </p:nvSpPr>
        <p:spPr/>
        <p:txBody>
          <a:bodyPr/>
          <a:lstStyle/>
          <a:p>
            <a:pPr lvl="0"/>
            <a:r>
              <a:rPr lang="en-US" dirty="0" smtClean="0">
                <a:solidFill>
                  <a:schemeClr val="accent6">
                    <a:lumMod val="75000"/>
                  </a:schemeClr>
                </a:solidFill>
              </a:rPr>
              <a:t>CAGE analysis can help you identify </a:t>
            </a:r>
            <a:r>
              <a:rPr lang="en-US" dirty="0" smtClean="0">
                <a:solidFill>
                  <a:schemeClr val="bg2">
                    <a:lumMod val="50000"/>
                  </a:schemeClr>
                </a:solidFill>
              </a:rPr>
              <a:t>institutional voids, </a:t>
            </a:r>
            <a:r>
              <a:rPr lang="en-US" dirty="0" smtClean="0">
                <a:solidFill>
                  <a:schemeClr val="accent6">
                    <a:lumMod val="75000"/>
                  </a:schemeClr>
                </a:solidFill>
              </a:rPr>
              <a:t>which might otherwise frustrate internationalization efforts.</a:t>
            </a:r>
          </a:p>
          <a:p>
            <a:pPr lvl="0"/>
            <a:r>
              <a:rPr lang="en-US" dirty="0" smtClean="0">
                <a:solidFill>
                  <a:schemeClr val="accent6">
                    <a:lumMod val="75000"/>
                  </a:schemeClr>
                </a:solidFill>
              </a:rPr>
              <a:t> </a:t>
            </a:r>
            <a:r>
              <a:rPr lang="en-US" dirty="0" smtClean="0">
                <a:solidFill>
                  <a:srgbClr val="7030A0"/>
                </a:solidFill>
              </a:rPr>
              <a:t>Institutional differences are important to the extent that the absence of specialized intermediaries can raise transaction costs just as their presence can reduce them</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smtClean="0">
                <a:solidFill>
                  <a:srgbClr val="FF0000"/>
                </a:solidFill>
              </a:rPr>
              <a:t>The CAGE Framework</a:t>
            </a:r>
            <a:br>
              <a:rPr lang="en-US" dirty="0" smtClean="0">
                <a:solidFill>
                  <a:srgbClr val="FF0000"/>
                </a:solidFill>
              </a:rPr>
            </a:br>
            <a:r>
              <a:rPr lang="en-US" sz="2700" b="1" dirty="0" smtClean="0">
                <a:solidFill>
                  <a:srgbClr val="92D050"/>
                </a:solidFill>
              </a:rPr>
              <a:t>Attributes Creating Distance</a:t>
            </a:r>
            <a:r>
              <a:rPr lang="en-US" dirty="0" smtClean="0">
                <a:solidFill>
                  <a:srgbClr val="FF0000"/>
                </a:solidFill>
              </a:rPr>
              <a:t/>
            </a:r>
            <a:br>
              <a:rPr lang="en-US" dirty="0" smtClean="0">
                <a:solidFill>
                  <a:srgbClr val="FF0000"/>
                </a:solidFill>
              </a:rPr>
            </a:b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368614"/>
          <a:ext cx="8229600" cy="5178552"/>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gn="ctr">
                        <a:lnSpc>
                          <a:spcPct val="115000"/>
                        </a:lnSpc>
                        <a:spcBef>
                          <a:spcPts val="0"/>
                        </a:spcBef>
                        <a:spcAft>
                          <a:spcPts val="0"/>
                        </a:spcAft>
                      </a:pPr>
                      <a:r>
                        <a:rPr lang="en-US" sz="1800" b="1" dirty="0">
                          <a:latin typeface="Times New Roman"/>
                          <a:ea typeface="Times New Roman"/>
                          <a:cs typeface="Arial"/>
                        </a:rPr>
                        <a:t>Cultural Distance</a:t>
                      </a:r>
                      <a:endParaRPr lang="en-US" sz="1800" dirty="0">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a:latin typeface="Times New Roman"/>
                          <a:ea typeface="Times New Roman"/>
                          <a:cs typeface="Arial"/>
                        </a:rPr>
                        <a:t>Administrative Distance</a:t>
                      </a:r>
                      <a:endParaRPr lang="en-US" sz="1800">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a:latin typeface="Times New Roman"/>
                          <a:ea typeface="Times New Roman"/>
                          <a:cs typeface="Arial"/>
                        </a:rPr>
                        <a:t>Geographic Distance</a:t>
                      </a:r>
                      <a:endParaRPr lang="en-US" sz="1800">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latin typeface="Times New Roman"/>
                          <a:ea typeface="Times New Roman"/>
                          <a:cs typeface="Arial"/>
                        </a:rPr>
                        <a:t>Economic Distance</a:t>
                      </a:r>
                      <a:endParaRPr lang="en-US" sz="1800" dirty="0">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1800" dirty="0">
                          <a:solidFill>
                            <a:srgbClr val="FF0000"/>
                          </a:solidFill>
                          <a:latin typeface="Times New Roman"/>
                          <a:ea typeface="Times New Roman"/>
                          <a:cs typeface="Arial"/>
                        </a:rPr>
                        <a:t>Different languages</a:t>
                      </a:r>
                      <a:endParaRPr lang="en-US" sz="1800" dirty="0">
                        <a:solidFill>
                          <a:srgbClr val="FF0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800" dirty="0">
                          <a:solidFill>
                            <a:srgbClr val="FFC000"/>
                          </a:solidFill>
                          <a:latin typeface="Times New Roman"/>
                          <a:ea typeface="Times New Roman"/>
                          <a:cs typeface="Arial"/>
                        </a:rPr>
                        <a:t>Absence of colonial ties</a:t>
                      </a:r>
                      <a:endParaRPr lang="en-US" sz="1800" dirty="0">
                        <a:solidFill>
                          <a:srgbClr val="FFC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800" dirty="0">
                          <a:solidFill>
                            <a:srgbClr val="92D050"/>
                          </a:solidFill>
                          <a:latin typeface="Times New Roman"/>
                          <a:ea typeface="Times New Roman"/>
                          <a:cs typeface="Arial"/>
                        </a:rPr>
                        <a:t>Physical remoteness</a:t>
                      </a:r>
                      <a:endParaRPr lang="en-US" sz="1800" dirty="0">
                        <a:solidFill>
                          <a:srgbClr val="92D05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800" dirty="0">
                          <a:solidFill>
                            <a:schemeClr val="bg2">
                              <a:lumMod val="50000"/>
                            </a:schemeClr>
                          </a:solidFill>
                          <a:latin typeface="Times New Roman"/>
                          <a:ea typeface="Times New Roman"/>
                          <a:cs typeface="Arial"/>
                        </a:rPr>
                        <a:t>Differences in consumer incomes</a:t>
                      </a:r>
                      <a:endParaRPr lang="en-US" sz="1800" dirty="0">
                        <a:solidFill>
                          <a:schemeClr val="bg2">
                            <a:lumMod val="50000"/>
                          </a:schemeClr>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1800" dirty="0">
                          <a:solidFill>
                            <a:srgbClr val="7030A0"/>
                          </a:solidFill>
                          <a:latin typeface="Times New Roman"/>
                          <a:ea typeface="Times New Roman"/>
                          <a:cs typeface="Arial"/>
                        </a:rPr>
                        <a:t>Different ethnicities; </a:t>
                      </a:r>
                      <a:r>
                        <a:rPr lang="en-US" sz="1800" dirty="0">
                          <a:solidFill>
                            <a:srgbClr val="FF0000"/>
                          </a:solidFill>
                          <a:latin typeface="Times New Roman"/>
                          <a:ea typeface="Times New Roman"/>
                          <a:cs typeface="Arial"/>
                        </a:rPr>
                        <a:t>lack of connective </a:t>
                      </a:r>
                      <a:r>
                        <a:rPr lang="en-US" sz="1800" dirty="0">
                          <a:solidFill>
                            <a:schemeClr val="accent6">
                              <a:lumMod val="50000"/>
                            </a:schemeClr>
                          </a:solidFill>
                          <a:latin typeface="Times New Roman"/>
                          <a:ea typeface="Times New Roman"/>
                          <a:cs typeface="Arial"/>
                        </a:rPr>
                        <a:t>ethnic or social networks</a:t>
                      </a:r>
                      <a:endParaRPr lang="en-US" sz="1800" dirty="0">
                        <a:solidFill>
                          <a:schemeClr val="accent6">
                            <a:lumMod val="50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800" dirty="0">
                          <a:solidFill>
                            <a:srgbClr val="7030A0"/>
                          </a:solidFill>
                          <a:latin typeface="Times New Roman"/>
                          <a:ea typeface="Times New Roman"/>
                          <a:cs typeface="Arial"/>
                        </a:rPr>
                        <a:t>Absence of shared monetary or political association</a:t>
                      </a:r>
                      <a:endParaRPr lang="en-US" sz="1800" dirty="0">
                        <a:solidFill>
                          <a:srgbClr val="7030A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800" dirty="0">
                          <a:solidFill>
                            <a:schemeClr val="accent6">
                              <a:lumMod val="75000"/>
                            </a:schemeClr>
                          </a:solidFill>
                          <a:latin typeface="Times New Roman"/>
                          <a:ea typeface="Times New Roman"/>
                          <a:cs typeface="Arial"/>
                        </a:rPr>
                        <a:t>Lack of a common </a:t>
                      </a:r>
                      <a:r>
                        <a:rPr lang="en-US" sz="1800" dirty="0" smtClean="0">
                          <a:solidFill>
                            <a:schemeClr val="accent6">
                              <a:lumMod val="75000"/>
                            </a:schemeClr>
                          </a:solidFill>
                          <a:latin typeface="Times New Roman"/>
                          <a:ea typeface="Times New Roman"/>
                          <a:cs typeface="Arial"/>
                        </a:rPr>
                        <a:t>border</a:t>
                      </a:r>
                      <a:endParaRPr lang="en-US" sz="1800" dirty="0">
                        <a:solidFill>
                          <a:schemeClr val="accent6">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1000"/>
                        </a:spcAft>
                      </a:pPr>
                      <a:r>
                        <a:rPr lang="en-US" sz="1800" dirty="0">
                          <a:solidFill>
                            <a:srgbClr val="7030A0"/>
                          </a:solidFill>
                          <a:latin typeface="Times New Roman"/>
                          <a:ea typeface="Times New Roman"/>
                          <a:cs typeface="Arial"/>
                        </a:rPr>
                        <a:t>Differences in costs and quality of the following:</a:t>
                      </a:r>
                      <a:endParaRPr lang="en-US" sz="1800" dirty="0">
                        <a:solidFill>
                          <a:srgbClr val="7030A0"/>
                        </a:solidFill>
                        <a:latin typeface="Calibri"/>
                        <a:ea typeface="Calibri"/>
                        <a:cs typeface="Arial"/>
                      </a:endParaRPr>
                    </a:p>
                    <a:p>
                      <a:pPr marL="0" marR="0">
                        <a:lnSpc>
                          <a:spcPct val="115000"/>
                        </a:lnSpc>
                        <a:spcBef>
                          <a:spcPts val="0"/>
                        </a:spcBef>
                        <a:spcAft>
                          <a:spcPts val="1000"/>
                        </a:spcAft>
                      </a:pPr>
                      <a:r>
                        <a:rPr lang="en-US" sz="1800" dirty="0">
                          <a:solidFill>
                            <a:srgbClr val="FFC000"/>
                          </a:solidFill>
                          <a:latin typeface="Times New Roman"/>
                          <a:ea typeface="Times New Roman"/>
                          <a:cs typeface="Arial"/>
                        </a:rPr>
                        <a:t>• Natural resources</a:t>
                      </a:r>
                      <a:endParaRPr lang="en-US" sz="1800" dirty="0">
                        <a:solidFill>
                          <a:srgbClr val="FFC000"/>
                        </a:solidFill>
                        <a:latin typeface="Calibri"/>
                        <a:ea typeface="Calibri"/>
                        <a:cs typeface="Arial"/>
                      </a:endParaRPr>
                    </a:p>
                    <a:p>
                      <a:pPr marL="0" marR="0">
                        <a:lnSpc>
                          <a:spcPct val="115000"/>
                        </a:lnSpc>
                        <a:spcBef>
                          <a:spcPts val="0"/>
                        </a:spcBef>
                        <a:spcAft>
                          <a:spcPts val="1000"/>
                        </a:spcAft>
                      </a:pPr>
                      <a:r>
                        <a:rPr lang="en-US" sz="1800" dirty="0">
                          <a:latin typeface="Times New Roman"/>
                          <a:ea typeface="Times New Roman"/>
                          <a:cs typeface="Arial"/>
                        </a:rPr>
                        <a:t>• </a:t>
                      </a:r>
                      <a:r>
                        <a:rPr lang="en-US" sz="1800" dirty="0">
                          <a:solidFill>
                            <a:srgbClr val="FF0000"/>
                          </a:solidFill>
                          <a:latin typeface="Times New Roman"/>
                          <a:ea typeface="Times New Roman"/>
                          <a:cs typeface="Arial"/>
                        </a:rPr>
                        <a:t>Financial resources</a:t>
                      </a:r>
                      <a:endParaRPr lang="en-US" sz="1800" dirty="0">
                        <a:solidFill>
                          <a:srgbClr val="FF0000"/>
                        </a:solidFill>
                        <a:latin typeface="Calibri"/>
                        <a:ea typeface="Calibri"/>
                        <a:cs typeface="Arial"/>
                      </a:endParaRPr>
                    </a:p>
                    <a:p>
                      <a:pPr marL="0" marR="0">
                        <a:lnSpc>
                          <a:spcPct val="115000"/>
                        </a:lnSpc>
                        <a:spcBef>
                          <a:spcPts val="0"/>
                        </a:spcBef>
                        <a:spcAft>
                          <a:spcPts val="1000"/>
                        </a:spcAft>
                      </a:pPr>
                      <a:r>
                        <a:rPr lang="en-US" sz="1800" dirty="0">
                          <a:solidFill>
                            <a:srgbClr val="7030A0"/>
                          </a:solidFill>
                          <a:latin typeface="Times New Roman"/>
                          <a:ea typeface="Times New Roman"/>
                          <a:cs typeface="Arial"/>
                        </a:rPr>
                        <a:t>• Human resources</a:t>
                      </a:r>
                      <a:endParaRPr lang="en-US" sz="1800" dirty="0">
                        <a:solidFill>
                          <a:srgbClr val="7030A0"/>
                        </a:solidFill>
                        <a:latin typeface="Calibri"/>
                        <a:ea typeface="Calibri"/>
                        <a:cs typeface="Arial"/>
                      </a:endParaRPr>
                    </a:p>
                    <a:p>
                      <a:pPr marL="0" marR="0">
                        <a:lnSpc>
                          <a:spcPct val="115000"/>
                        </a:lnSpc>
                        <a:spcBef>
                          <a:spcPts val="0"/>
                        </a:spcBef>
                        <a:spcAft>
                          <a:spcPts val="1000"/>
                        </a:spcAft>
                      </a:pPr>
                      <a:r>
                        <a:rPr lang="en-US" sz="1800" dirty="0">
                          <a:solidFill>
                            <a:srgbClr val="C00000"/>
                          </a:solidFill>
                          <a:latin typeface="Times New Roman"/>
                          <a:ea typeface="Times New Roman"/>
                          <a:cs typeface="Arial"/>
                        </a:rPr>
                        <a:t>• Infrastructure</a:t>
                      </a:r>
                      <a:endParaRPr lang="en-US" sz="1800" dirty="0">
                        <a:solidFill>
                          <a:srgbClr val="C00000"/>
                        </a:solidFill>
                        <a:latin typeface="Calibri"/>
                        <a:ea typeface="Calibri"/>
                        <a:cs typeface="Arial"/>
                      </a:endParaRPr>
                    </a:p>
                    <a:p>
                      <a:pPr marL="0" marR="0">
                        <a:lnSpc>
                          <a:spcPct val="115000"/>
                        </a:lnSpc>
                        <a:spcBef>
                          <a:spcPts val="0"/>
                        </a:spcBef>
                        <a:spcAft>
                          <a:spcPts val="1000"/>
                        </a:spcAft>
                      </a:pPr>
                      <a:r>
                        <a:rPr lang="en-US" sz="1800" dirty="0">
                          <a:solidFill>
                            <a:srgbClr val="0070C0"/>
                          </a:solidFill>
                          <a:latin typeface="Times New Roman"/>
                          <a:ea typeface="Times New Roman"/>
                          <a:cs typeface="Arial"/>
                        </a:rPr>
                        <a:t>• Intermediate inputs</a:t>
                      </a:r>
                      <a:endParaRPr lang="en-US" sz="1800" dirty="0">
                        <a:solidFill>
                          <a:srgbClr val="0070C0"/>
                        </a:solidFill>
                        <a:latin typeface="Calibri"/>
                        <a:ea typeface="Calibri"/>
                        <a:cs typeface="Arial"/>
                      </a:endParaRPr>
                    </a:p>
                    <a:p>
                      <a:pPr marL="0" marR="0">
                        <a:lnSpc>
                          <a:spcPct val="115000"/>
                        </a:lnSpc>
                        <a:spcBef>
                          <a:spcPts val="0"/>
                        </a:spcBef>
                        <a:spcAft>
                          <a:spcPts val="1000"/>
                        </a:spcAft>
                      </a:pPr>
                      <a:r>
                        <a:rPr lang="en-US" sz="1800" dirty="0">
                          <a:solidFill>
                            <a:schemeClr val="accent6">
                              <a:lumMod val="75000"/>
                            </a:schemeClr>
                          </a:solidFill>
                          <a:latin typeface="Times New Roman"/>
                          <a:ea typeface="Times New Roman"/>
                          <a:cs typeface="Arial"/>
                        </a:rPr>
                        <a:t>• Information or knowledge</a:t>
                      </a:r>
                      <a:endParaRPr lang="en-US" sz="1800" dirty="0">
                        <a:solidFill>
                          <a:schemeClr val="accent6">
                            <a:lumMod val="75000"/>
                          </a:schemeClr>
                        </a:solidFill>
                        <a:latin typeface="Calibri"/>
                        <a:ea typeface="Calibri"/>
                        <a:cs typeface="Arial"/>
                      </a:endParaRPr>
                    </a:p>
                  </a:txBody>
                  <a:tcPr marL="0" marR="0" marT="0" marB="0" anchor="ct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The CAGE Framework</a:t>
            </a:r>
            <a:br>
              <a:rPr lang="en-US" dirty="0" smtClean="0">
                <a:solidFill>
                  <a:srgbClr val="FF0000"/>
                </a:solidFill>
              </a:rPr>
            </a:br>
            <a:r>
              <a:rPr lang="en-US" b="1" dirty="0" smtClean="0">
                <a:solidFill>
                  <a:srgbClr val="92D050"/>
                </a:solidFill>
              </a:rPr>
              <a:t>Attributes Creating Distance</a:t>
            </a:r>
            <a:endParaRPr lang="en-US" dirty="0">
              <a:solidFill>
                <a:srgbClr val="FF0000"/>
              </a:solidFill>
            </a:endParaRPr>
          </a:p>
        </p:txBody>
      </p:sp>
      <p:graphicFrame>
        <p:nvGraphicFramePr>
          <p:cNvPr id="4" name="Content Placeholder 3"/>
          <p:cNvGraphicFramePr>
            <a:graphicFrameLocks noGrp="1"/>
          </p:cNvGraphicFramePr>
          <p:nvPr>
            <p:ph idx="1"/>
          </p:nvPr>
        </p:nvGraphicFramePr>
        <p:xfrm>
          <a:off x="457200" y="1368614"/>
          <a:ext cx="8229600" cy="4837176"/>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gn="ctr">
                        <a:lnSpc>
                          <a:spcPct val="115000"/>
                        </a:lnSpc>
                        <a:spcBef>
                          <a:spcPts val="0"/>
                        </a:spcBef>
                        <a:spcAft>
                          <a:spcPts val="0"/>
                        </a:spcAft>
                      </a:pPr>
                      <a:r>
                        <a:rPr lang="en-US" sz="1800" b="1" dirty="0">
                          <a:solidFill>
                            <a:srgbClr val="FFC000"/>
                          </a:solidFill>
                          <a:latin typeface="Times New Roman"/>
                          <a:ea typeface="Times New Roman"/>
                          <a:cs typeface="Arial"/>
                        </a:rPr>
                        <a:t>Cultural Distance</a:t>
                      </a:r>
                      <a:endParaRPr lang="en-US" sz="1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solidFill>
                            <a:srgbClr val="FFFF00"/>
                          </a:solidFill>
                          <a:latin typeface="Times New Roman"/>
                          <a:ea typeface="Times New Roman"/>
                          <a:cs typeface="Arial"/>
                        </a:rPr>
                        <a:t>Administrative Distance</a:t>
                      </a:r>
                      <a:endParaRPr lang="en-US" sz="1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solidFill>
                            <a:srgbClr val="FFC000"/>
                          </a:solidFill>
                          <a:latin typeface="Times New Roman"/>
                          <a:ea typeface="Times New Roman"/>
                          <a:cs typeface="Arial"/>
                        </a:rPr>
                        <a:t>Geographic Distance</a:t>
                      </a:r>
                      <a:endParaRPr lang="en-US" sz="1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solidFill>
                            <a:srgbClr val="FFFF00"/>
                          </a:solidFill>
                          <a:latin typeface="Times New Roman"/>
                          <a:ea typeface="Times New Roman"/>
                          <a:cs typeface="Arial"/>
                        </a:rPr>
                        <a:t>Economic Distance</a:t>
                      </a:r>
                      <a:endParaRPr lang="en-US" sz="1800" dirty="0">
                        <a:solidFill>
                          <a:srgbClr val="FFFF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2400" dirty="0">
                          <a:solidFill>
                            <a:srgbClr val="FFC000"/>
                          </a:solidFill>
                          <a:latin typeface="Times New Roman"/>
                          <a:ea typeface="Times New Roman"/>
                          <a:cs typeface="Arial"/>
                        </a:rPr>
                        <a:t>Different religions</a:t>
                      </a:r>
                      <a:endParaRPr lang="en-US" sz="2400" dirty="0">
                        <a:solidFill>
                          <a:srgbClr val="FFC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400" dirty="0">
                          <a:solidFill>
                            <a:srgbClr val="7030A0"/>
                          </a:solidFill>
                          <a:latin typeface="Times New Roman"/>
                          <a:ea typeface="Times New Roman"/>
                          <a:cs typeface="Arial"/>
                        </a:rPr>
                        <a:t>Political hostility</a:t>
                      </a:r>
                      <a:endParaRPr lang="en-US" sz="2400" dirty="0">
                        <a:solidFill>
                          <a:srgbClr val="7030A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400" dirty="0">
                          <a:solidFill>
                            <a:schemeClr val="accent3">
                              <a:lumMod val="75000"/>
                            </a:schemeClr>
                          </a:solidFill>
                          <a:latin typeface="Times New Roman"/>
                          <a:ea typeface="Times New Roman"/>
                          <a:cs typeface="Arial"/>
                        </a:rPr>
                        <a:t>Lack of sea or river access</a:t>
                      </a:r>
                      <a:endParaRPr lang="en-US" sz="2400" dirty="0">
                        <a:solidFill>
                          <a:schemeClr val="accent3">
                            <a:lumMod val="75000"/>
                          </a:schemeClr>
                        </a:solidFill>
                        <a:latin typeface="Calibri"/>
                        <a:ea typeface="Calibri"/>
                        <a:cs typeface="Arial"/>
                      </a:endParaRPr>
                    </a:p>
                  </a:txBody>
                  <a:tcPr marL="0" marR="0" marT="0" marB="0" anchor="ctr"/>
                </a:tc>
                <a:tc>
                  <a:txBody>
                    <a:bodyPr/>
                    <a:lstStyle/>
                    <a:p>
                      <a:pPr>
                        <a:lnSpc>
                          <a:spcPct val="115000"/>
                        </a:lnSpc>
                      </a:pPr>
                      <a:endParaRPr lang="en-US" sz="2400">
                        <a:latin typeface="Calibri"/>
                      </a:endParaRPr>
                    </a:p>
                  </a:txBody>
                  <a:tcPr marL="0" marR="0" marT="0" marB="0" anchor="ctr"/>
                </a:tc>
              </a:tr>
              <a:tr h="370840">
                <a:tc>
                  <a:txBody>
                    <a:bodyPr/>
                    <a:lstStyle/>
                    <a:p>
                      <a:pPr marL="0" marR="0">
                        <a:lnSpc>
                          <a:spcPct val="115000"/>
                        </a:lnSpc>
                        <a:spcBef>
                          <a:spcPts val="0"/>
                        </a:spcBef>
                        <a:spcAft>
                          <a:spcPts val="0"/>
                        </a:spcAft>
                      </a:pPr>
                      <a:r>
                        <a:rPr lang="en-US" sz="2400" dirty="0">
                          <a:solidFill>
                            <a:srgbClr val="7030A0"/>
                          </a:solidFill>
                          <a:latin typeface="Times New Roman"/>
                          <a:ea typeface="Times New Roman"/>
                          <a:cs typeface="Arial"/>
                        </a:rPr>
                        <a:t>Different social norms</a:t>
                      </a:r>
                      <a:endParaRPr lang="en-US" sz="2400" dirty="0">
                        <a:solidFill>
                          <a:srgbClr val="7030A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400" dirty="0">
                          <a:solidFill>
                            <a:srgbClr val="FF0000"/>
                          </a:solidFill>
                          <a:latin typeface="Times New Roman"/>
                          <a:ea typeface="Times New Roman"/>
                          <a:cs typeface="Arial"/>
                        </a:rPr>
                        <a:t>Government policies</a:t>
                      </a:r>
                      <a:endParaRPr lang="en-US" sz="2400" dirty="0">
                        <a:solidFill>
                          <a:srgbClr val="FF0000"/>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400" dirty="0">
                          <a:solidFill>
                            <a:srgbClr val="7030A0"/>
                          </a:solidFill>
                          <a:latin typeface="Times New Roman"/>
                          <a:ea typeface="Times New Roman"/>
                          <a:cs typeface="Arial"/>
                        </a:rPr>
                        <a:t>Size of country</a:t>
                      </a:r>
                      <a:endParaRPr lang="en-US" sz="2400" dirty="0">
                        <a:solidFill>
                          <a:srgbClr val="7030A0"/>
                        </a:solidFill>
                        <a:latin typeface="Calibri"/>
                        <a:ea typeface="Calibri"/>
                        <a:cs typeface="Arial"/>
                      </a:endParaRPr>
                    </a:p>
                  </a:txBody>
                  <a:tcPr marL="0" marR="0" marT="0" marB="0" anchor="ctr"/>
                </a:tc>
                <a:tc>
                  <a:txBody>
                    <a:bodyPr/>
                    <a:lstStyle/>
                    <a:p>
                      <a:pPr>
                        <a:lnSpc>
                          <a:spcPct val="115000"/>
                        </a:lnSpc>
                      </a:pPr>
                      <a:endParaRPr lang="en-US" sz="2400">
                        <a:latin typeface="Calibri"/>
                      </a:endParaRPr>
                    </a:p>
                  </a:txBody>
                  <a:tcPr marL="0" marR="0" marT="0" marB="0" anchor="ctr"/>
                </a:tc>
              </a:tr>
              <a:tr h="370840">
                <a:tc>
                  <a:txBody>
                    <a:bodyPr/>
                    <a:lstStyle/>
                    <a:p>
                      <a:pPr>
                        <a:lnSpc>
                          <a:spcPct val="115000"/>
                        </a:lnSpc>
                      </a:pPr>
                      <a:endParaRPr lang="en-US" sz="2400" dirty="0">
                        <a:latin typeface="Calibri"/>
                      </a:endParaRPr>
                    </a:p>
                  </a:txBody>
                  <a:tcPr marL="0" marR="0" marT="0" marB="0" anchor="ctr"/>
                </a:tc>
                <a:tc>
                  <a:txBody>
                    <a:bodyPr/>
                    <a:lstStyle/>
                    <a:p>
                      <a:pPr marL="0" marR="0">
                        <a:lnSpc>
                          <a:spcPct val="115000"/>
                        </a:lnSpc>
                        <a:spcBef>
                          <a:spcPts val="0"/>
                        </a:spcBef>
                        <a:spcAft>
                          <a:spcPts val="0"/>
                        </a:spcAft>
                      </a:pPr>
                      <a:r>
                        <a:rPr lang="en-US" sz="2400" dirty="0">
                          <a:solidFill>
                            <a:schemeClr val="accent6">
                              <a:lumMod val="75000"/>
                            </a:schemeClr>
                          </a:solidFill>
                          <a:latin typeface="Times New Roman"/>
                          <a:ea typeface="Times New Roman"/>
                          <a:cs typeface="Arial"/>
                        </a:rPr>
                        <a:t>Institutional weakness</a:t>
                      </a:r>
                      <a:endParaRPr lang="en-US" sz="2400" dirty="0">
                        <a:solidFill>
                          <a:schemeClr val="accent6">
                            <a:lumMod val="75000"/>
                          </a:schemeClr>
                        </a:solidFill>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2400" dirty="0">
                          <a:solidFill>
                            <a:schemeClr val="bg2">
                              <a:lumMod val="50000"/>
                            </a:schemeClr>
                          </a:solidFill>
                          <a:latin typeface="Times New Roman"/>
                          <a:ea typeface="Times New Roman"/>
                          <a:cs typeface="Arial"/>
                        </a:rPr>
                        <a:t>Weak transportation or communication links</a:t>
                      </a:r>
                      <a:endParaRPr lang="en-US" sz="2400" dirty="0">
                        <a:solidFill>
                          <a:schemeClr val="bg2">
                            <a:lumMod val="50000"/>
                          </a:schemeClr>
                        </a:solidFill>
                        <a:latin typeface="Calibri"/>
                        <a:ea typeface="Calibri"/>
                        <a:cs typeface="Arial"/>
                      </a:endParaRPr>
                    </a:p>
                  </a:txBody>
                  <a:tcPr marL="0" marR="0" marT="0" marB="0" anchor="ctr"/>
                </a:tc>
                <a:tc>
                  <a:txBody>
                    <a:bodyPr/>
                    <a:lstStyle/>
                    <a:p>
                      <a:pPr>
                        <a:lnSpc>
                          <a:spcPct val="115000"/>
                        </a:lnSpc>
                      </a:pPr>
                      <a:endParaRPr lang="en-US" sz="2400">
                        <a:latin typeface="Calibri"/>
                      </a:endParaRPr>
                    </a:p>
                  </a:txBody>
                  <a:tcPr marL="0" marR="0" marT="0" marB="0" anchor="ctr"/>
                </a:tc>
              </a:tr>
              <a:tr h="370840">
                <a:tc>
                  <a:txBody>
                    <a:bodyPr/>
                    <a:lstStyle/>
                    <a:p>
                      <a:pPr>
                        <a:lnSpc>
                          <a:spcPct val="115000"/>
                        </a:lnSpc>
                      </a:pPr>
                      <a:endParaRPr lang="en-US" sz="2400">
                        <a:latin typeface="Calibri"/>
                      </a:endParaRPr>
                    </a:p>
                  </a:txBody>
                  <a:tcPr marL="0" marR="0" marT="0" marB="0" anchor="ctr"/>
                </a:tc>
                <a:tc>
                  <a:txBody>
                    <a:bodyPr/>
                    <a:lstStyle/>
                    <a:p>
                      <a:pPr>
                        <a:lnSpc>
                          <a:spcPct val="115000"/>
                        </a:lnSpc>
                      </a:pPr>
                      <a:endParaRPr lang="en-US" sz="2400">
                        <a:latin typeface="Calibri"/>
                      </a:endParaRPr>
                    </a:p>
                  </a:txBody>
                  <a:tcPr marL="0" marR="0" marT="0" marB="0" anchor="ctr"/>
                </a:tc>
                <a:tc>
                  <a:txBody>
                    <a:bodyPr/>
                    <a:lstStyle/>
                    <a:p>
                      <a:pPr marL="0" marR="0">
                        <a:lnSpc>
                          <a:spcPct val="115000"/>
                        </a:lnSpc>
                        <a:spcBef>
                          <a:spcPts val="0"/>
                        </a:spcBef>
                        <a:spcAft>
                          <a:spcPts val="0"/>
                        </a:spcAft>
                      </a:pPr>
                      <a:r>
                        <a:rPr lang="en-US" sz="2400" dirty="0">
                          <a:solidFill>
                            <a:srgbClr val="FF0000"/>
                          </a:solidFill>
                          <a:latin typeface="Times New Roman"/>
                          <a:ea typeface="Times New Roman"/>
                          <a:cs typeface="Arial"/>
                        </a:rPr>
                        <a:t>Differences in climates</a:t>
                      </a:r>
                      <a:endParaRPr lang="en-US" sz="2400" dirty="0">
                        <a:solidFill>
                          <a:srgbClr val="FF0000"/>
                        </a:solidFill>
                        <a:latin typeface="Calibri"/>
                        <a:ea typeface="Calibri"/>
                        <a:cs typeface="Arial"/>
                      </a:endParaRPr>
                    </a:p>
                  </a:txBody>
                  <a:tcPr marL="0" marR="0" marT="0" marB="0" anchor="ctr"/>
                </a:tc>
                <a:tc>
                  <a:txBody>
                    <a:bodyPr/>
                    <a:lstStyle/>
                    <a:p>
                      <a:pPr>
                        <a:lnSpc>
                          <a:spcPct val="115000"/>
                        </a:lnSpc>
                      </a:pPr>
                      <a:endParaRPr lang="en-US" sz="2400" dirty="0">
                        <a:latin typeface="Calibri"/>
                      </a:endParaRPr>
                    </a:p>
                  </a:txBody>
                  <a:tcPr marL="0" marR="0" marT="0" marB="0" anchor="ct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The CAGE Framework</a:t>
            </a:r>
            <a:br>
              <a:rPr lang="en-US" dirty="0" smtClean="0">
                <a:solidFill>
                  <a:srgbClr val="FF0000"/>
                </a:solidFill>
              </a:rPr>
            </a:br>
            <a:r>
              <a:rPr lang="en-US" sz="2700" b="1" dirty="0" smtClean="0">
                <a:solidFill>
                  <a:srgbClr val="00B050"/>
                </a:solidFill>
              </a:rPr>
              <a:t>Industries or Products Affected by Distance</a:t>
            </a:r>
            <a:endParaRPr lang="en-US" sz="2700" dirty="0">
              <a:solidFill>
                <a:srgbClr val="00B050"/>
              </a:solidFill>
            </a:endParaRPr>
          </a:p>
        </p:txBody>
      </p:sp>
      <p:graphicFrame>
        <p:nvGraphicFramePr>
          <p:cNvPr id="4" name="Content Placeholder 3"/>
          <p:cNvGraphicFramePr>
            <a:graphicFrameLocks noGrp="1"/>
          </p:cNvGraphicFramePr>
          <p:nvPr>
            <p:ph idx="1"/>
          </p:nvPr>
        </p:nvGraphicFramePr>
        <p:xfrm>
          <a:off x="457200" y="1368614"/>
          <a:ext cx="8229600" cy="5853176"/>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gn="ctr">
                        <a:lnSpc>
                          <a:spcPct val="115000"/>
                        </a:lnSpc>
                        <a:spcBef>
                          <a:spcPts val="0"/>
                        </a:spcBef>
                        <a:spcAft>
                          <a:spcPts val="0"/>
                        </a:spcAft>
                      </a:pPr>
                      <a:r>
                        <a:rPr lang="en-US" sz="1800" b="1" dirty="0">
                          <a:solidFill>
                            <a:srgbClr val="FFC000"/>
                          </a:solidFill>
                          <a:latin typeface="Times New Roman"/>
                          <a:ea typeface="Times New Roman"/>
                          <a:cs typeface="Arial"/>
                        </a:rPr>
                        <a:t>Cultural Distance</a:t>
                      </a:r>
                      <a:endParaRPr lang="en-US" sz="1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smtClean="0">
                          <a:solidFill>
                            <a:srgbClr val="FFFF00"/>
                          </a:solidFill>
                          <a:latin typeface="Times New Roman"/>
                          <a:ea typeface="Times New Roman"/>
                          <a:cs typeface="Arial"/>
                        </a:rPr>
                        <a:t>Administrative Distance</a:t>
                      </a:r>
                      <a:endParaRPr lang="en-US" sz="1800" dirty="0">
                        <a:solidFill>
                          <a:srgbClr val="FFFF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solidFill>
                            <a:srgbClr val="FFC000"/>
                          </a:solidFill>
                          <a:latin typeface="Times New Roman"/>
                          <a:ea typeface="Times New Roman"/>
                          <a:cs typeface="Arial"/>
                        </a:rPr>
                        <a:t>Geographic Distance</a:t>
                      </a:r>
                      <a:endParaRPr lang="en-US" sz="1800" dirty="0">
                        <a:solidFill>
                          <a:srgbClr val="FFC000"/>
                        </a:solidFill>
                        <a:latin typeface="Calibri"/>
                        <a:ea typeface="Calibri"/>
                        <a:cs typeface="Arial"/>
                      </a:endParaRPr>
                    </a:p>
                  </a:txBody>
                  <a:tcPr marL="0" marR="0" marT="0" marB="0" anchor="ctr"/>
                </a:tc>
                <a:tc>
                  <a:txBody>
                    <a:bodyPr/>
                    <a:lstStyle/>
                    <a:p>
                      <a:pPr marL="0" marR="0" algn="ctr">
                        <a:lnSpc>
                          <a:spcPct val="115000"/>
                        </a:lnSpc>
                        <a:spcBef>
                          <a:spcPts val="0"/>
                        </a:spcBef>
                        <a:spcAft>
                          <a:spcPts val="0"/>
                        </a:spcAft>
                      </a:pPr>
                      <a:r>
                        <a:rPr lang="en-US" sz="1800" b="1" dirty="0">
                          <a:solidFill>
                            <a:srgbClr val="FFFF00"/>
                          </a:solidFill>
                          <a:latin typeface="Times New Roman"/>
                          <a:ea typeface="Times New Roman"/>
                          <a:cs typeface="Arial"/>
                        </a:rPr>
                        <a:t>Economic Distance</a:t>
                      </a:r>
                      <a:endParaRPr lang="en-US" sz="1800" dirty="0">
                        <a:solidFill>
                          <a:srgbClr val="FFFF00"/>
                        </a:solidFill>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1200" dirty="0">
                          <a:latin typeface="Times New Roman"/>
                          <a:ea typeface="Times New Roman"/>
                          <a:cs typeface="Arial"/>
                        </a:rPr>
                        <a:t>Products have high-linguistic content (TV).</a:t>
                      </a:r>
                      <a:endParaRPr lang="en-US" sz="1100" dirty="0">
                        <a:latin typeface="Calibri"/>
                        <a:ea typeface="Calibri"/>
                        <a:cs typeface="Arial"/>
                      </a:endParaRPr>
                    </a:p>
                  </a:txBody>
                  <a:tcPr marL="0" marR="0" marT="0" marB="0" anchor="ctr"/>
                </a:tc>
                <a:tc>
                  <a:txBody>
                    <a:bodyPr/>
                    <a:lstStyle/>
                    <a:p>
                      <a:pPr marL="0" marR="0">
                        <a:lnSpc>
                          <a:spcPct val="115000"/>
                        </a:lnSpc>
                        <a:spcBef>
                          <a:spcPts val="0"/>
                        </a:spcBef>
                        <a:spcAft>
                          <a:spcPts val="1000"/>
                        </a:spcAft>
                      </a:pPr>
                      <a:r>
                        <a:rPr lang="en-US" sz="1200">
                          <a:latin typeface="Times New Roman"/>
                          <a:ea typeface="Times New Roman"/>
                          <a:cs typeface="Arial"/>
                        </a:rPr>
                        <a:t>Government involvement is high in industries that are</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producers of staple goods (electricity),</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producers of other “entitlements” (drugs),</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large employers (farming),</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large suppliers to government (mass transportation),</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national champions (aerospace),</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vital to national security (telecommunications),</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exploiters of natural resources (oil, mining), and</a:t>
                      </a:r>
                      <a:endParaRPr lang="en-US" sz="1100">
                        <a:latin typeface="Calibri"/>
                        <a:ea typeface="Calibri"/>
                        <a:cs typeface="Arial"/>
                      </a:endParaRPr>
                    </a:p>
                    <a:p>
                      <a:pPr marL="0" marR="0">
                        <a:lnSpc>
                          <a:spcPct val="115000"/>
                        </a:lnSpc>
                        <a:spcBef>
                          <a:spcPts val="0"/>
                        </a:spcBef>
                        <a:spcAft>
                          <a:spcPts val="1000"/>
                        </a:spcAft>
                      </a:pPr>
                      <a:r>
                        <a:rPr lang="en-US" sz="1200">
                          <a:latin typeface="Times New Roman"/>
                          <a:ea typeface="Times New Roman"/>
                          <a:cs typeface="Arial"/>
                        </a:rPr>
                        <a:t>• subject to high-sunk costs (infrastructure).</a:t>
                      </a:r>
                      <a:endParaRPr lang="en-US" sz="1100">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200">
                          <a:latin typeface="Times New Roman"/>
                          <a:ea typeface="Times New Roman"/>
                          <a:cs typeface="Arial"/>
                        </a:rPr>
                        <a:t>Products have a low value-of-weight or bulk ratio (cement).</a:t>
                      </a:r>
                      <a:endParaRPr lang="en-US" sz="1100">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200">
                          <a:latin typeface="Times New Roman"/>
                          <a:ea typeface="Times New Roman"/>
                          <a:cs typeface="Arial"/>
                        </a:rPr>
                        <a:t>Nature of demand varies with income level (cars).</a:t>
                      </a:r>
                      <a:endParaRPr lang="en-US" sz="1100">
                        <a:latin typeface="Calibri"/>
                        <a:ea typeface="Calibri"/>
                        <a:cs typeface="Arial"/>
                      </a:endParaRPr>
                    </a:p>
                  </a:txBody>
                  <a:tcPr marL="0" marR="0" marT="0" marB="0" anchor="ctr"/>
                </a:tc>
              </a:tr>
              <a:tr h="370840">
                <a:tc>
                  <a:txBody>
                    <a:bodyPr/>
                    <a:lstStyle/>
                    <a:p>
                      <a:pPr marL="0" marR="0">
                        <a:lnSpc>
                          <a:spcPct val="115000"/>
                        </a:lnSpc>
                        <a:spcBef>
                          <a:spcPts val="0"/>
                        </a:spcBef>
                        <a:spcAft>
                          <a:spcPts val="0"/>
                        </a:spcAft>
                      </a:pPr>
                      <a:r>
                        <a:rPr lang="en-US" sz="1200">
                          <a:latin typeface="Times New Roman"/>
                          <a:ea typeface="Times New Roman"/>
                          <a:cs typeface="Arial"/>
                        </a:rPr>
                        <a:t>Products affect cultural or national identity of consumers (foods).</a:t>
                      </a:r>
                      <a:endParaRPr lang="en-US" sz="1100">
                        <a:latin typeface="Calibri"/>
                        <a:ea typeface="Calibri"/>
                        <a:cs typeface="Arial"/>
                      </a:endParaRPr>
                    </a:p>
                  </a:txBody>
                  <a:tcPr marL="0" marR="0" marT="0" marB="0" anchor="ctr"/>
                </a:tc>
                <a:tc>
                  <a:txBody>
                    <a:bodyPr/>
                    <a:lstStyle/>
                    <a:p>
                      <a:pPr>
                        <a:lnSpc>
                          <a:spcPct val="115000"/>
                        </a:lnSpc>
                      </a:pPr>
                      <a:endParaRPr lang="en-US" sz="1100">
                        <a:latin typeface="Calibri"/>
                      </a:endParaRPr>
                    </a:p>
                  </a:txBody>
                  <a:tcPr marL="0" marR="0" marT="0" marB="0" anchor="ctr"/>
                </a:tc>
                <a:tc>
                  <a:txBody>
                    <a:bodyPr/>
                    <a:lstStyle/>
                    <a:p>
                      <a:pPr marL="0" marR="0">
                        <a:lnSpc>
                          <a:spcPct val="115000"/>
                        </a:lnSpc>
                        <a:spcBef>
                          <a:spcPts val="0"/>
                        </a:spcBef>
                        <a:spcAft>
                          <a:spcPts val="0"/>
                        </a:spcAft>
                      </a:pPr>
                      <a:r>
                        <a:rPr lang="en-US" sz="1200">
                          <a:latin typeface="Times New Roman"/>
                          <a:ea typeface="Times New Roman"/>
                          <a:cs typeface="Arial"/>
                        </a:rPr>
                        <a:t>Products are fragile or perishable (glass or fruit).</a:t>
                      </a:r>
                      <a:endParaRPr lang="en-US" sz="1100">
                        <a:latin typeface="Calibri"/>
                        <a:ea typeface="Calibri"/>
                        <a:cs typeface="Arial"/>
                      </a:endParaRPr>
                    </a:p>
                  </a:txBody>
                  <a:tcPr marL="0" marR="0" marT="0" marB="0" anchor="ctr"/>
                </a:tc>
                <a:tc>
                  <a:txBody>
                    <a:bodyPr/>
                    <a:lstStyle/>
                    <a:p>
                      <a:pPr marL="0" marR="0">
                        <a:lnSpc>
                          <a:spcPct val="115000"/>
                        </a:lnSpc>
                        <a:spcBef>
                          <a:spcPts val="0"/>
                        </a:spcBef>
                        <a:spcAft>
                          <a:spcPts val="0"/>
                        </a:spcAft>
                      </a:pPr>
                      <a:r>
                        <a:rPr lang="en-US" sz="1200" dirty="0">
                          <a:latin typeface="Times New Roman"/>
                          <a:ea typeface="Times New Roman"/>
                          <a:cs typeface="Arial"/>
                        </a:rPr>
                        <a:t>Economies of standardization or scale are important (mobile phones).</a:t>
                      </a:r>
                      <a:endParaRPr lang="en-US" sz="1100" dirty="0">
                        <a:latin typeface="Calibri"/>
                        <a:ea typeface="Calibri"/>
                        <a:cs typeface="Arial"/>
                      </a:endParaRPr>
                    </a:p>
                  </a:txBody>
                  <a:tcPr marL="0" marR="0" marT="0" marB="0" anchor="ct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some facts that will help understand important of country branding</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0070C0"/>
                </a:solidFill>
              </a:rPr>
              <a:t>To attract investment, tourists and businesses countries spend each year:</a:t>
            </a:r>
          </a:p>
          <a:p>
            <a:r>
              <a:rPr lang="en-US" dirty="0" smtClean="0">
                <a:solidFill>
                  <a:srgbClr val="00B050"/>
                </a:solidFill>
              </a:rPr>
              <a:t>United States – about $ 1.4 billion;</a:t>
            </a:r>
          </a:p>
          <a:p>
            <a:r>
              <a:rPr lang="en-US" dirty="0" smtClean="0"/>
              <a:t> </a:t>
            </a:r>
            <a:r>
              <a:rPr lang="en-US" dirty="0" smtClean="0">
                <a:solidFill>
                  <a:srgbClr val="FFC000"/>
                </a:solidFill>
              </a:rPr>
              <a:t>Britain and Germany for about $ 1.2 billion</a:t>
            </a:r>
            <a:r>
              <a:rPr lang="en-US" dirty="0" smtClean="0"/>
              <a:t>;</a:t>
            </a:r>
          </a:p>
          <a:p>
            <a:r>
              <a:rPr lang="en-US" dirty="0" smtClean="0">
                <a:solidFill>
                  <a:schemeClr val="accent4">
                    <a:lumMod val="75000"/>
                  </a:schemeClr>
                </a:solidFill>
              </a:rPr>
              <a:t> France – about $ 3.1 billion;</a:t>
            </a:r>
          </a:p>
          <a:p>
            <a:r>
              <a:rPr lang="en-US" dirty="0" smtClean="0">
                <a:solidFill>
                  <a:schemeClr val="accent6">
                    <a:lumMod val="75000"/>
                  </a:schemeClr>
                </a:solidFill>
              </a:rPr>
              <a:t> Saudi Arabia – $ 6 billion</a:t>
            </a:r>
            <a:endParaRPr lang="en-US" dirty="0">
              <a:solidFill>
                <a:schemeClr val="accent6">
                  <a:lumMod val="75000"/>
                </a:schemeClr>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0070C0"/>
                </a:solidFill>
              </a:rPr>
              <a:t>Brands of countries are more expensive than budgets. </a:t>
            </a:r>
          </a:p>
          <a:p>
            <a:r>
              <a:rPr lang="en-US" dirty="0" smtClean="0">
                <a:solidFill>
                  <a:srgbClr val="00B050"/>
                </a:solidFill>
              </a:rPr>
              <a:t>Thus, according to Simon </a:t>
            </a:r>
            <a:r>
              <a:rPr lang="en-US" dirty="0" err="1" smtClean="0">
                <a:solidFill>
                  <a:srgbClr val="00B050"/>
                </a:solidFill>
              </a:rPr>
              <a:t>Anholt</a:t>
            </a:r>
            <a:r>
              <a:rPr lang="en-US" dirty="0" smtClean="0">
                <a:solidFill>
                  <a:srgbClr val="00B050"/>
                </a:solidFill>
              </a:rPr>
              <a:t>, </a:t>
            </a:r>
          </a:p>
          <a:p>
            <a:r>
              <a:rPr lang="en-US" dirty="0" smtClean="0">
                <a:solidFill>
                  <a:srgbClr val="0070C0"/>
                </a:solidFill>
              </a:rPr>
              <a:t>the brand </a:t>
            </a:r>
            <a:r>
              <a:rPr lang="en-US" dirty="0" smtClean="0">
                <a:solidFill>
                  <a:srgbClr val="FF0000"/>
                </a:solidFill>
              </a:rPr>
              <a:t>"America"</a:t>
            </a:r>
            <a:r>
              <a:rPr lang="en-US" dirty="0" smtClean="0">
                <a:solidFill>
                  <a:srgbClr val="0070C0"/>
                </a:solidFill>
              </a:rPr>
              <a:t> is worth $ 18 trillion, which represents about 152% of U.S. GDP, </a:t>
            </a:r>
          </a:p>
          <a:p>
            <a:r>
              <a:rPr lang="en-US" dirty="0" smtClean="0">
                <a:solidFill>
                  <a:srgbClr val="0070C0"/>
                </a:solidFill>
              </a:rPr>
              <a:t>and the brand "The </a:t>
            </a:r>
            <a:r>
              <a:rPr lang="en-US" dirty="0" smtClean="0">
                <a:solidFill>
                  <a:srgbClr val="FF0000"/>
                </a:solidFill>
              </a:rPr>
              <a:t>UK</a:t>
            </a:r>
            <a:r>
              <a:rPr lang="en-US" dirty="0" smtClean="0"/>
              <a:t> </a:t>
            </a:r>
            <a:r>
              <a:rPr lang="en-US" dirty="0" smtClean="0">
                <a:solidFill>
                  <a:srgbClr val="0070C0"/>
                </a:solidFill>
              </a:rPr>
              <a:t>is estimated at $ 3.5 trillion or 163% of GDP</a:t>
            </a:r>
            <a:endParaRPr lang="en-US"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Rationale for International Expansion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7030A0"/>
                </a:solidFill>
              </a:rPr>
              <a:t>Companies </a:t>
            </a:r>
            <a:r>
              <a:rPr lang="en-US" dirty="0">
                <a:solidFill>
                  <a:srgbClr val="7030A0"/>
                </a:solidFill>
              </a:rPr>
              <a:t>embark on an expansion strategy for one or more of the following reasons:</a:t>
            </a:r>
          </a:p>
          <a:p>
            <a:pPr lvl="0"/>
            <a:r>
              <a:rPr lang="en-US" dirty="0">
                <a:solidFill>
                  <a:srgbClr val="FFC000"/>
                </a:solidFill>
              </a:rPr>
              <a:t>To improve the cost-effectiveness of their operations</a:t>
            </a:r>
          </a:p>
          <a:p>
            <a:pPr lvl="0"/>
            <a:r>
              <a:rPr lang="en-US" dirty="0">
                <a:solidFill>
                  <a:srgbClr val="00B0F0"/>
                </a:solidFill>
              </a:rPr>
              <a:t>To expand into new markets for new customers</a:t>
            </a:r>
          </a:p>
          <a:p>
            <a:pPr lvl="0"/>
            <a:r>
              <a:rPr lang="en-US" dirty="0">
                <a:solidFill>
                  <a:srgbClr val="00B050"/>
                </a:solidFill>
              </a:rPr>
              <a:t>To follow global customers</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solidFill>
                  <a:srgbClr val="92D050"/>
                </a:solidFill>
              </a:rPr>
              <a:t>Overall ranking of brands (</a:t>
            </a:r>
            <a:r>
              <a:rPr lang="en-US" dirty="0" err="1" smtClean="0">
                <a:solidFill>
                  <a:srgbClr val="92D050"/>
                </a:solidFill>
              </a:rPr>
              <a:t>Anholt-GfK</a:t>
            </a:r>
            <a:r>
              <a:rPr lang="en-US" dirty="0" smtClean="0">
                <a:solidFill>
                  <a:srgbClr val="92D050"/>
                </a:solidFill>
              </a:rPr>
              <a:t> Roper Nation Brands Index), </a:t>
            </a:r>
            <a:r>
              <a:rPr lang="en-US" dirty="0" smtClean="0">
                <a:solidFill>
                  <a:schemeClr val="accent6">
                    <a:lumMod val="75000"/>
                  </a:schemeClr>
                </a:solidFill>
              </a:rPr>
              <a:t>the first 10 of the 50 countries in 2009: </a:t>
            </a:r>
            <a:r>
              <a:rPr lang="en-US" dirty="0" smtClean="0">
                <a:solidFill>
                  <a:srgbClr val="7030A0"/>
                </a:solidFill>
              </a:rPr>
              <a:t>1. U.S. 2. France 3. Germany 4. United Kingdom 5. Japan 6. Italy 7. Canada 8. Switzerland 9. Australia 10. Spain </a:t>
            </a:r>
          </a:p>
          <a:p>
            <a:r>
              <a:rPr lang="en-US" dirty="0" smtClean="0">
                <a:solidFill>
                  <a:srgbClr val="FF0000"/>
                </a:solidFill>
              </a:rPr>
              <a:t>according to Simon </a:t>
            </a:r>
            <a:r>
              <a:rPr lang="en-US" dirty="0" err="1" smtClean="0">
                <a:solidFill>
                  <a:srgbClr val="FF0000"/>
                </a:solidFill>
              </a:rPr>
              <a:t>Anholt</a:t>
            </a:r>
            <a:r>
              <a:rPr lang="en-US" dirty="0" smtClean="0">
                <a:solidFill>
                  <a:srgbClr val="FF0000"/>
                </a:solidFill>
              </a:rPr>
              <a:t> expert in </a:t>
            </a:r>
            <a:r>
              <a:rPr lang="en-US" dirty="0" smtClean="0">
                <a:solidFill>
                  <a:srgbClr val="0070C0"/>
                </a:solidFill>
              </a:rPr>
              <a:t>marketing national brand </a:t>
            </a:r>
            <a:r>
              <a:rPr lang="en-US" dirty="0" smtClean="0">
                <a:solidFill>
                  <a:srgbClr val="FF0000"/>
                </a:solidFill>
              </a:rPr>
              <a:t>is determined by the </a:t>
            </a:r>
            <a:r>
              <a:rPr lang="en-US" dirty="0" smtClean="0">
                <a:solidFill>
                  <a:srgbClr val="0070C0"/>
                </a:solidFill>
              </a:rPr>
              <a:t>characteristics of the countries </a:t>
            </a:r>
            <a:r>
              <a:rPr lang="en-US" dirty="0" smtClean="0">
                <a:solidFill>
                  <a:srgbClr val="FF0000"/>
                </a:solidFill>
              </a:rPr>
              <a:t>by six factors:</a:t>
            </a:r>
            <a:endParaRPr lang="en-US" dirty="0">
              <a:solidFill>
                <a:srgbClr val="FF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Exports</a:t>
            </a:r>
            <a:r>
              <a:rPr lang="en-US" dirty="0" smtClean="0"/>
              <a:t> – determines the public's image of products and services from each country and the extent to which consumers proactively seek or avoid products from each country-of-origin.</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Governance</a:t>
            </a:r>
            <a:r>
              <a:rPr lang="en-US" dirty="0" smtClean="0"/>
              <a:t> – measures public opinion regarding the level of national government competency and fairness and describes individuals' beliefs about each country's government, as well as its perceived commitment to global issues such as democracy, justice, poverty and the environment.</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Culture and Heritage </a:t>
            </a:r>
            <a:r>
              <a:rPr lang="en-US" dirty="0" smtClean="0"/>
              <a:t>– reveals global perceptions of each nation's heritage and appreciation for its contemporary culture, including film, music, art, sport and literature.</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People</a:t>
            </a:r>
            <a:r>
              <a:rPr lang="en-US" dirty="0" smtClean="0"/>
              <a:t> – measures the population's reputation for competence, education, openness and friendliness and other qualities, as well as perceived levels of potential hostility and discrimination.</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Tourism</a:t>
            </a:r>
            <a:r>
              <a:rPr lang="en-US" dirty="0" smtClean="0"/>
              <a:t> – captures the level of interest in visiting a country and the draw of natural and man-made tourist attractions.</a:t>
            </a:r>
          </a:p>
          <a:p>
            <a:r>
              <a:rPr lang="en-US" dirty="0" smtClean="0">
                <a:solidFill>
                  <a:srgbClr val="FF0000"/>
                </a:solidFill>
              </a:rPr>
              <a:t>Investment and Immigration </a:t>
            </a:r>
            <a:r>
              <a:rPr lang="en-US" dirty="0" smtClean="0"/>
              <a:t>– determines the power to attract people to live, work or study in each country and reveals how people perceive a country's economic and social situation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Planning for international expansion</a:t>
            </a:r>
            <a:endParaRPr lang="en-US" dirty="0">
              <a:solidFill>
                <a:srgbClr val="FF0000"/>
              </a:solidFill>
            </a:endParaRPr>
          </a:p>
        </p:txBody>
      </p:sp>
      <p:sp>
        <p:nvSpPr>
          <p:cNvPr id="3" name="Content Placeholder 2"/>
          <p:cNvSpPr>
            <a:spLocks noGrp="1"/>
          </p:cNvSpPr>
          <p:nvPr>
            <p:ph idx="1"/>
          </p:nvPr>
        </p:nvSpPr>
        <p:spPr/>
        <p:txBody>
          <a:bodyPr>
            <a:normAutofit/>
          </a:bodyPr>
          <a:lstStyle/>
          <a:p>
            <a:pPr lvl="0"/>
            <a:r>
              <a:rPr lang="en-US" dirty="0" smtClean="0">
                <a:solidFill>
                  <a:schemeClr val="accent2">
                    <a:lumMod val="60000"/>
                    <a:lumOff val="40000"/>
                  </a:schemeClr>
                </a:solidFill>
              </a:rPr>
              <a:t>Planning for international expansion involves </a:t>
            </a:r>
            <a:r>
              <a:rPr lang="en-US" dirty="0" smtClean="0">
                <a:solidFill>
                  <a:srgbClr val="0070C0"/>
                </a:solidFill>
              </a:rPr>
              <a:t>doing a thorough due diligence on the potential markets </a:t>
            </a:r>
            <a:r>
              <a:rPr lang="en-US" dirty="0" smtClean="0">
                <a:solidFill>
                  <a:srgbClr val="FF0000"/>
                </a:solidFill>
              </a:rPr>
              <a:t>into which the country is considering expanding.</a:t>
            </a:r>
          </a:p>
          <a:p>
            <a:pPr lvl="0"/>
            <a:r>
              <a:rPr lang="en-US" dirty="0" smtClean="0"/>
              <a:t> </a:t>
            </a:r>
            <a:r>
              <a:rPr lang="en-US" dirty="0" smtClean="0">
                <a:solidFill>
                  <a:srgbClr val="00B050"/>
                </a:solidFill>
              </a:rPr>
              <a:t>This includes understanding the regional differences within markets, </a:t>
            </a:r>
            <a:r>
              <a:rPr lang="en-US" dirty="0" smtClean="0">
                <a:solidFill>
                  <a:schemeClr val="bg2">
                    <a:lumMod val="50000"/>
                  </a:schemeClr>
                </a:solidFill>
              </a:rPr>
              <a:t>the needs of local customers, </a:t>
            </a:r>
            <a:r>
              <a:rPr lang="en-US" dirty="0" smtClean="0">
                <a:solidFill>
                  <a:srgbClr val="0070C0"/>
                </a:solidFill>
              </a:rPr>
              <a:t>and the firm’s own capabilities in relation to the dynamics of the industry.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Common mistakes</a:t>
            </a:r>
            <a:endParaRPr lang="en-US" dirty="0">
              <a:solidFill>
                <a:srgbClr val="FF0000"/>
              </a:solidFill>
            </a:endParaRPr>
          </a:p>
        </p:txBody>
      </p:sp>
      <p:sp>
        <p:nvSpPr>
          <p:cNvPr id="3" name="Content Placeholder 2"/>
          <p:cNvSpPr>
            <a:spLocks noGrp="1"/>
          </p:cNvSpPr>
          <p:nvPr>
            <p:ph idx="1"/>
          </p:nvPr>
        </p:nvSpPr>
        <p:spPr/>
        <p:txBody>
          <a:bodyPr/>
          <a:lstStyle/>
          <a:p>
            <a:pPr lvl="0"/>
            <a:r>
              <a:rPr lang="en-US" dirty="0" smtClean="0">
                <a:solidFill>
                  <a:srgbClr val="0070C0"/>
                </a:solidFill>
              </a:rPr>
              <a:t>Common mistakes that firms make when entering a new market include not doing thorough research prior to entry, </a:t>
            </a:r>
          </a:p>
          <a:p>
            <a:pPr lvl="0"/>
            <a:r>
              <a:rPr lang="en-US" dirty="0" smtClean="0">
                <a:solidFill>
                  <a:srgbClr val="C00000"/>
                </a:solidFill>
              </a:rPr>
              <a:t>not understanding the competition, </a:t>
            </a:r>
          </a:p>
          <a:p>
            <a:pPr lvl="0"/>
            <a:r>
              <a:rPr lang="en-US" dirty="0" smtClean="0">
                <a:solidFill>
                  <a:srgbClr val="00B050"/>
                </a:solidFill>
              </a:rPr>
              <a:t>and not offering a truly targeted </a:t>
            </a:r>
            <a:r>
              <a:rPr lang="en-US" dirty="0" smtClean="0">
                <a:solidFill>
                  <a:schemeClr val="accent3">
                    <a:lumMod val="75000"/>
                  </a:schemeClr>
                </a:solidFill>
              </a:rPr>
              <a:t>value proposition </a:t>
            </a:r>
            <a:r>
              <a:rPr lang="en-US" dirty="0" smtClean="0">
                <a:solidFill>
                  <a:srgbClr val="00B050"/>
                </a:solidFill>
              </a:rPr>
              <a:t>for buyers in the new market.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Steps in the </a:t>
            </a:r>
            <a:r>
              <a:rPr lang="en-US" dirty="0" smtClean="0">
                <a:solidFill>
                  <a:srgbClr val="00B050"/>
                </a:solidFill>
              </a:rPr>
              <a:t>PESTEL</a:t>
            </a:r>
            <a:r>
              <a:rPr lang="en-US" dirty="0" smtClean="0">
                <a:solidFill>
                  <a:srgbClr val="FF0000"/>
                </a:solidFill>
              </a:rPr>
              <a:t> analysis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rPr>
              <a:t>There are three steps in the PESTEL analysis. </a:t>
            </a:r>
          </a:p>
          <a:p>
            <a:r>
              <a:rPr lang="en-US" dirty="0" smtClean="0">
                <a:solidFill>
                  <a:srgbClr val="0070C0"/>
                </a:solidFill>
              </a:rPr>
              <a:t>First, consider the relevance of each of the PESTEL factors to your context. </a:t>
            </a:r>
          </a:p>
          <a:p>
            <a:r>
              <a:rPr lang="en-US" dirty="0" smtClean="0">
                <a:solidFill>
                  <a:schemeClr val="accent6">
                    <a:lumMod val="50000"/>
                  </a:schemeClr>
                </a:solidFill>
              </a:rPr>
              <a:t>Next, identify and categorize the information that applies to these factors.</a:t>
            </a:r>
          </a:p>
          <a:p>
            <a:r>
              <a:rPr lang="en-US" dirty="0" smtClean="0">
                <a:solidFill>
                  <a:srgbClr val="00B050"/>
                </a:solidFill>
              </a:rPr>
              <a:t> Finally, analyze the data and draw conclusions.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Common mistakes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00B050"/>
                </a:solidFill>
              </a:rPr>
              <a:t>Common mistakes in this analysis include stopping at the second step or </a:t>
            </a:r>
          </a:p>
          <a:p>
            <a:r>
              <a:rPr lang="en-US" dirty="0" smtClean="0">
                <a:solidFill>
                  <a:srgbClr val="0070C0"/>
                </a:solidFill>
              </a:rPr>
              <a:t>assuming that the initial analysis and conclusions are correct </a:t>
            </a:r>
            <a:r>
              <a:rPr lang="en-US" dirty="0" smtClean="0">
                <a:solidFill>
                  <a:schemeClr val="accent6">
                    <a:lumMod val="75000"/>
                  </a:schemeClr>
                </a:solidFill>
              </a:rPr>
              <a:t>without testing the assumptions and investigating alternative scenarios.</a:t>
            </a:r>
            <a:endParaRPr lang="en-US" dirty="0">
              <a:solidFill>
                <a:schemeClr val="accent6">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PESTEL analysis</a:t>
            </a:r>
            <a:endParaRPr lang="en-US" dirty="0">
              <a:solidFill>
                <a:srgbClr val="FF0000"/>
              </a:solidFill>
            </a:endParaRPr>
          </a:p>
        </p:txBody>
      </p:sp>
      <p:sp>
        <p:nvSpPr>
          <p:cNvPr id="3" name="Content Placeholder 2"/>
          <p:cNvSpPr>
            <a:spLocks noGrp="1"/>
          </p:cNvSpPr>
          <p:nvPr>
            <p:ph idx="1"/>
          </p:nvPr>
        </p:nvSpPr>
        <p:spPr/>
        <p:txBody>
          <a:bodyPr>
            <a:normAutofit/>
          </a:bodyPr>
          <a:lstStyle/>
          <a:p>
            <a:pPr lvl="0"/>
            <a:r>
              <a:rPr lang="en-US" dirty="0"/>
              <a:t>A </a:t>
            </a:r>
            <a:r>
              <a:rPr lang="en-US" dirty="0">
                <a:solidFill>
                  <a:srgbClr val="00B050"/>
                </a:solidFill>
              </a:rPr>
              <a:t>PESTEL analysis </a:t>
            </a:r>
            <a:r>
              <a:rPr lang="en-US" dirty="0">
                <a:solidFill>
                  <a:srgbClr val="FF0000"/>
                </a:solidFill>
              </a:rPr>
              <a:t>examines</a:t>
            </a:r>
            <a:r>
              <a:rPr lang="en-US" dirty="0">
                <a:solidFill>
                  <a:srgbClr val="00B050"/>
                </a:solidFill>
              </a:rPr>
              <a:t> a target market’s </a:t>
            </a:r>
            <a:r>
              <a:rPr lang="en-US" dirty="0" smtClean="0">
                <a:solidFill>
                  <a:srgbClr val="FF0000"/>
                </a:solidFill>
              </a:rPr>
              <a:t>political, </a:t>
            </a:r>
            <a:r>
              <a:rPr lang="en-US" dirty="0" smtClean="0">
                <a:solidFill>
                  <a:srgbClr val="92D050"/>
                </a:solidFill>
              </a:rPr>
              <a:t>economic</a:t>
            </a:r>
            <a:r>
              <a:rPr lang="en-US" dirty="0"/>
              <a:t>, </a:t>
            </a:r>
            <a:r>
              <a:rPr lang="en-US" dirty="0">
                <a:solidFill>
                  <a:schemeClr val="accent6">
                    <a:lumMod val="75000"/>
                  </a:schemeClr>
                </a:solidFill>
              </a:rPr>
              <a:t>social,</a:t>
            </a:r>
            <a:r>
              <a:rPr lang="en-US" dirty="0"/>
              <a:t> </a:t>
            </a:r>
            <a:r>
              <a:rPr lang="en-US" dirty="0">
                <a:solidFill>
                  <a:srgbClr val="0070C0"/>
                </a:solidFill>
              </a:rPr>
              <a:t>technological, </a:t>
            </a:r>
            <a:r>
              <a:rPr lang="en-US" dirty="0">
                <a:solidFill>
                  <a:schemeClr val="bg2">
                    <a:lumMod val="50000"/>
                  </a:schemeClr>
                </a:solidFill>
              </a:rPr>
              <a:t>environmental, </a:t>
            </a:r>
            <a:r>
              <a:rPr lang="en-US" dirty="0">
                <a:solidFill>
                  <a:schemeClr val="accent3">
                    <a:lumMod val="75000"/>
                  </a:schemeClr>
                </a:solidFill>
              </a:rPr>
              <a:t>and legal dimensions </a:t>
            </a:r>
            <a:r>
              <a:rPr lang="en-US" dirty="0">
                <a:solidFill>
                  <a:srgbClr val="FF0000"/>
                </a:solidFill>
              </a:rPr>
              <a:t>in terms of both its current state and possible trends.</a:t>
            </a:r>
          </a:p>
          <a:p>
            <a:pPr lvl="0"/>
            <a:r>
              <a:rPr lang="en-US" dirty="0">
                <a:solidFill>
                  <a:srgbClr val="7030A0"/>
                </a:solidFill>
              </a:rPr>
              <a:t>An understanding of the dimensions of PESTEL helps you better grasp the dimensions on </a:t>
            </a:r>
            <a:r>
              <a:rPr lang="en-US" dirty="0">
                <a:solidFill>
                  <a:srgbClr val="C00000"/>
                </a:solidFill>
              </a:rPr>
              <a:t>which a target market or industry may be more global or local.</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TotalTime>
  <Words>2302</Words>
  <Application>Microsoft Office PowerPoint</Application>
  <PresentationFormat>On-screen Show (4:3)</PresentationFormat>
  <Paragraphs>232</Paragraphs>
  <Slides>45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Times New Roman</vt:lpstr>
      <vt:lpstr>Office Theme</vt:lpstr>
      <vt:lpstr>Chapter 8  International Business: Opportunities and Challenges in a Flattening World </vt:lpstr>
      <vt:lpstr>What’s in It for Me?</vt:lpstr>
      <vt:lpstr>PowerPoint Presentation</vt:lpstr>
      <vt:lpstr>Rationale for International Expansion</vt:lpstr>
      <vt:lpstr>Planning for international expansion</vt:lpstr>
      <vt:lpstr>Common mistakes</vt:lpstr>
      <vt:lpstr>Steps in the PESTEL analysis</vt:lpstr>
      <vt:lpstr>Common mistakes</vt:lpstr>
      <vt:lpstr>PESTEL analysis</vt:lpstr>
      <vt:lpstr>PESTEL analysis</vt:lpstr>
      <vt:lpstr>Political</vt:lpstr>
      <vt:lpstr>Economic</vt:lpstr>
      <vt:lpstr>Socio cultural</vt:lpstr>
      <vt:lpstr>Technological</vt:lpstr>
      <vt:lpstr>Environmental</vt:lpstr>
      <vt:lpstr>Legal</vt:lpstr>
      <vt:lpstr>International-Expansion Entry Modes</vt:lpstr>
      <vt:lpstr>export</vt:lpstr>
      <vt:lpstr>International-Expansion Entry Modes</vt:lpstr>
      <vt:lpstr>license or franchise</vt:lpstr>
      <vt:lpstr>International-Expansion Entry Modes</vt:lpstr>
      <vt:lpstr>Partnerships and strategic alliances</vt:lpstr>
      <vt:lpstr>International-Expansion Entry Modes</vt:lpstr>
      <vt:lpstr>Acquisitions</vt:lpstr>
      <vt:lpstr>International-Expansion Entry Modes</vt:lpstr>
      <vt:lpstr>Greenfield ventures</vt:lpstr>
      <vt:lpstr>Greenfield ventures</vt:lpstr>
      <vt:lpstr>International-Expansion Entry Modes</vt:lpstr>
      <vt:lpstr>entry mode</vt:lpstr>
      <vt:lpstr>entry mode</vt:lpstr>
      <vt:lpstr>The CAGE Framework</vt:lpstr>
      <vt:lpstr>The CAGE Framework</vt:lpstr>
      <vt:lpstr>CAGE analysis</vt:lpstr>
      <vt:lpstr>CAGE analysis</vt:lpstr>
      <vt:lpstr>The CAGE Framework Attributes Creating Distance </vt:lpstr>
      <vt:lpstr>The CAGE Framework Attributes Creating Distance</vt:lpstr>
      <vt:lpstr>The CAGE Framework Industries or Products Affected by Distance</vt:lpstr>
      <vt:lpstr>some facts that will help understand important of country branding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dc:title>
  <dc:creator>Server</dc:creator>
  <cp:lastModifiedBy>sonaymomeni</cp:lastModifiedBy>
  <cp:revision>41</cp:revision>
  <dcterms:created xsi:type="dcterms:W3CDTF">2013-11-04T08:19:36Z</dcterms:created>
  <dcterms:modified xsi:type="dcterms:W3CDTF">2018-04-11T19:58:40Z</dcterms:modified>
</cp:coreProperties>
</file>